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4.jpg" ContentType="image/png"/>
  <Override PartName="/ppt/media/image36.jpg" ContentType="image/png"/>
  <Override PartName="/ppt/media/image3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874" r:id="rId2"/>
    <p:sldId id="984" r:id="rId3"/>
    <p:sldId id="964" r:id="rId4"/>
    <p:sldId id="847" r:id="rId5"/>
    <p:sldId id="966" r:id="rId6"/>
    <p:sldId id="967" r:id="rId7"/>
    <p:sldId id="968" r:id="rId8"/>
    <p:sldId id="969" r:id="rId9"/>
    <p:sldId id="970" r:id="rId10"/>
    <p:sldId id="972" r:id="rId11"/>
    <p:sldId id="973" r:id="rId12"/>
    <p:sldId id="974" r:id="rId13"/>
    <p:sldId id="975" r:id="rId14"/>
    <p:sldId id="977" r:id="rId15"/>
    <p:sldId id="985" r:id="rId16"/>
    <p:sldId id="986" r:id="rId17"/>
    <p:sldId id="987" r:id="rId18"/>
    <p:sldId id="980" r:id="rId19"/>
    <p:sldId id="981" r:id="rId20"/>
    <p:sldId id="976" r:id="rId21"/>
    <p:sldId id="98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17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Волков" initials="ДВ" lastIdx="1" clrIdx="0">
    <p:extLst>
      <p:ext uri="{19B8F6BF-5375-455C-9EA6-DF929625EA0E}">
        <p15:presenceInfo xmlns:p15="http://schemas.microsoft.com/office/powerpoint/2012/main" userId="3fa57750f1c395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EFB"/>
    <a:srgbClr val="FF0000"/>
    <a:srgbClr val="40AFFF"/>
    <a:srgbClr val="F3685A"/>
    <a:srgbClr val="8238BA"/>
    <a:srgbClr val="EE3C2E"/>
    <a:srgbClr val="92D050"/>
    <a:srgbClr val="006387"/>
    <a:srgbClr val="8FAADC"/>
    <a:srgbClr val="7C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42741-E780-1946-9372-BAE1D0C1DB46}" v="81" dt="2020-02-03T00:17:02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5748"/>
  </p:normalViewPr>
  <p:slideViewPr>
    <p:cSldViewPr snapToGrid="0" showGuides="1">
      <p:cViewPr>
        <p:scale>
          <a:sx n="98" d="100"/>
          <a:sy n="98" d="100"/>
        </p:scale>
        <p:origin x="1024" y="600"/>
      </p:cViewPr>
      <p:guideLst>
        <p:guide orient="horz" pos="2251"/>
        <p:guide pos="1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Волков" userId="3fa57750f1c395d1" providerId="LiveId" clId="{86B42741-E780-1946-9372-BAE1D0C1DB46}"/>
    <pc:docChg chg="undo custSel addSld delSld modSld">
      <pc:chgData name="Дмитрий Волков" userId="3fa57750f1c395d1" providerId="LiveId" clId="{86B42741-E780-1946-9372-BAE1D0C1DB46}" dt="2020-02-03T00:17:02.697" v="299" actId="1076"/>
      <pc:docMkLst>
        <pc:docMk/>
      </pc:docMkLst>
      <pc:sldChg chg="addSp delSp modSp">
        <pc:chgData name="Дмитрий Волков" userId="3fa57750f1c395d1" providerId="LiveId" clId="{86B42741-E780-1946-9372-BAE1D0C1DB46}" dt="2020-01-30T13:53:20.035" v="232" actId="20577"/>
        <pc:sldMkLst>
          <pc:docMk/>
          <pc:sldMk cId="2258369748" sldId="858"/>
        </pc:sldMkLst>
        <pc:spChg chg="add del mod">
          <ac:chgData name="Дмитрий Волков" userId="3fa57750f1c395d1" providerId="LiveId" clId="{86B42741-E780-1946-9372-BAE1D0C1DB46}" dt="2020-01-27T10:04:31.357" v="38" actId="478"/>
          <ac:spMkLst>
            <pc:docMk/>
            <pc:sldMk cId="2258369748" sldId="858"/>
            <ac:spMk id="4" creationId="{DF6BBC75-3DE5-5640-A443-E65559B072A8}"/>
          </ac:spMkLst>
        </pc:spChg>
        <pc:spChg chg="add del mod">
          <ac:chgData name="Дмитрий Волков" userId="3fa57750f1c395d1" providerId="LiveId" clId="{86B42741-E780-1946-9372-BAE1D0C1DB46}" dt="2020-01-27T10:06:34.093" v="71" actId="478"/>
          <ac:spMkLst>
            <pc:docMk/>
            <pc:sldMk cId="2258369748" sldId="858"/>
            <ac:spMk id="7" creationId="{1091DE93-008B-2346-ABC4-3F3CE6759D37}"/>
          </ac:spMkLst>
        </pc:spChg>
        <pc:spChg chg="del mod">
          <ac:chgData name="Дмитрий Волков" userId="3fa57750f1c395d1" providerId="LiveId" clId="{86B42741-E780-1946-9372-BAE1D0C1DB46}" dt="2020-01-27T10:11:26.529" v="186" actId="478"/>
          <ac:spMkLst>
            <pc:docMk/>
            <pc:sldMk cId="2258369748" sldId="858"/>
            <ac:spMk id="17" creationId="{7B89E991-9F6B-9440-9BFE-A31025612114}"/>
          </ac:spMkLst>
        </pc:spChg>
        <pc:spChg chg="add mod">
          <ac:chgData name="Дмитрий Волков" userId="3fa57750f1c395d1" providerId="LiveId" clId="{86B42741-E780-1946-9372-BAE1D0C1DB46}" dt="2020-01-27T10:11:31.070" v="198" actId="1036"/>
          <ac:spMkLst>
            <pc:docMk/>
            <pc:sldMk cId="2258369748" sldId="858"/>
            <ac:spMk id="18" creationId="{82662E43-AF88-F04A-A0B9-F0E82B2F3469}"/>
          </ac:spMkLst>
        </pc:spChg>
        <pc:spChg chg="mod">
          <ac:chgData name="Дмитрий Волков" userId="3fa57750f1c395d1" providerId="LiveId" clId="{86B42741-E780-1946-9372-BAE1D0C1DB46}" dt="2020-01-27T10:12:56.092" v="210" actId="1076"/>
          <ac:spMkLst>
            <pc:docMk/>
            <pc:sldMk cId="2258369748" sldId="858"/>
            <ac:spMk id="32" creationId="{19376EB3-C1B9-974F-8ADF-5C38F88C3F74}"/>
          </ac:spMkLst>
        </pc:spChg>
        <pc:spChg chg="add del mod">
          <ac:chgData name="Дмитрий Волков" userId="3fa57750f1c395d1" providerId="LiveId" clId="{86B42741-E780-1946-9372-BAE1D0C1DB46}" dt="2020-01-30T13:53:20.035" v="232" actId="20577"/>
          <ac:spMkLst>
            <pc:docMk/>
            <pc:sldMk cId="2258369748" sldId="858"/>
            <ac:spMk id="325" creationId="{00000000-0000-0000-0000-000000000000}"/>
          </ac:spMkLst>
        </pc:spChg>
        <pc:spChg chg="del">
          <ac:chgData name="Дмитрий Волков" userId="3fa57750f1c395d1" providerId="LiveId" clId="{86B42741-E780-1946-9372-BAE1D0C1DB46}" dt="2020-01-27T10:06:27.165" v="70" actId="478"/>
          <ac:spMkLst>
            <pc:docMk/>
            <pc:sldMk cId="2258369748" sldId="858"/>
            <ac:spMk id="326" creationId="{00000000-0000-0000-0000-000000000000}"/>
          </ac:spMkLst>
        </pc:spChg>
        <pc:grpChg chg="mod">
          <ac:chgData name="Дмитрий Волков" userId="3fa57750f1c395d1" providerId="LiveId" clId="{86B42741-E780-1946-9372-BAE1D0C1DB46}" dt="2020-01-27T10:04:50.496" v="45" actId="1076"/>
          <ac:grpSpMkLst>
            <pc:docMk/>
            <pc:sldMk cId="2258369748" sldId="858"/>
            <ac:grpSpMk id="31" creationId="{638BC6DF-59E4-064B-BA16-9D8324F773D4}"/>
          </ac:grpSpMkLst>
        </pc:grpChg>
        <pc:picChg chg="add del mod">
          <ac:chgData name="Дмитрий Волков" userId="3fa57750f1c395d1" providerId="LiveId" clId="{86B42741-E780-1946-9372-BAE1D0C1DB46}" dt="2020-01-27T10:06:42.455" v="74" actId="1076"/>
          <ac:picMkLst>
            <pc:docMk/>
            <pc:sldMk cId="2258369748" sldId="858"/>
            <ac:picMk id="324" creationId="{00000000-0000-0000-0000-000000000000}"/>
          </ac:picMkLst>
        </pc:picChg>
        <pc:cxnChg chg="mod">
          <ac:chgData name="Дмитрий Волков" userId="3fa57750f1c395d1" providerId="LiveId" clId="{86B42741-E780-1946-9372-BAE1D0C1DB46}" dt="2020-01-27T10:12:56.092" v="210" actId="1076"/>
          <ac:cxnSpMkLst>
            <pc:docMk/>
            <pc:sldMk cId="2258369748" sldId="858"/>
            <ac:cxnSpMk id="33" creationId="{21D7D2A2-FD12-E044-87EC-64B1C26B65C5}"/>
          </ac:cxnSpMkLst>
        </pc:cxnChg>
      </pc:sldChg>
      <pc:sldChg chg="addSp delSp del">
        <pc:chgData name="Дмитрий Волков" userId="3fa57750f1c395d1" providerId="LiveId" clId="{86B42741-E780-1946-9372-BAE1D0C1DB46}" dt="2020-01-27T10:14:23.806" v="211" actId="2696"/>
        <pc:sldMkLst>
          <pc:docMk/>
          <pc:sldMk cId="1282322261" sldId="900"/>
        </pc:sldMkLst>
        <pc:spChg chg="add del">
          <ac:chgData name="Дмитрий Волков" userId="3fa57750f1c395d1" providerId="LiveId" clId="{86B42741-E780-1946-9372-BAE1D0C1DB46}" dt="2020-01-27T10:03:22.622" v="1"/>
          <ac:spMkLst>
            <pc:docMk/>
            <pc:sldMk cId="1282322261" sldId="900"/>
            <ac:spMk id="10" creationId="{DD8A46FC-983D-E146-A01B-49DE204AEC02}"/>
          </ac:spMkLst>
        </pc:spChg>
      </pc:sldChg>
      <pc:sldChg chg="del">
        <pc:chgData name="Дмитрий Волков" userId="3fa57750f1c395d1" providerId="LiveId" clId="{86B42741-E780-1946-9372-BAE1D0C1DB46}" dt="2020-01-27T10:14:23.820" v="212" actId="2696"/>
        <pc:sldMkLst>
          <pc:docMk/>
          <pc:sldMk cId="4190532931" sldId="906"/>
        </pc:sldMkLst>
      </pc:sldChg>
      <pc:sldChg chg="addSp modSp mod">
        <pc:chgData name="Дмитрий Волков" userId="3fa57750f1c395d1" providerId="LiveId" clId="{86B42741-E780-1946-9372-BAE1D0C1DB46}" dt="2020-02-02T22:52:55.457" v="238" actId="14100"/>
        <pc:sldMkLst>
          <pc:docMk/>
          <pc:sldMk cId="4103825545" sldId="924"/>
        </pc:sldMkLst>
        <pc:graphicFrameChg chg="add mod">
          <ac:chgData name="Дмитрий Волков" userId="3fa57750f1c395d1" providerId="LiveId" clId="{86B42741-E780-1946-9372-BAE1D0C1DB46}" dt="2020-02-02T22:52:55.457" v="238" actId="14100"/>
          <ac:graphicFrameMkLst>
            <pc:docMk/>
            <pc:sldMk cId="4103825545" sldId="924"/>
            <ac:graphicFrameMk id="20" creationId="{2645781F-02ED-774B-AD96-656D11416030}"/>
          </ac:graphicFrameMkLst>
        </pc:graphicFrameChg>
      </pc:sldChg>
      <pc:sldChg chg="addSp delSp modSp add mod">
        <pc:chgData name="Дмитрий Волков" userId="3fa57750f1c395d1" providerId="LiveId" clId="{86B42741-E780-1946-9372-BAE1D0C1DB46}" dt="2020-02-02T23:13:03.180" v="283" actId="20577"/>
        <pc:sldMkLst>
          <pc:docMk/>
          <pc:sldMk cId="2577865702" sldId="926"/>
        </pc:sldMkLst>
        <pc:graphicFrameChg chg="add del mod">
          <ac:chgData name="Дмитрий Волков" userId="3fa57750f1c395d1" providerId="LiveId" clId="{86B42741-E780-1946-9372-BAE1D0C1DB46}" dt="2020-02-02T22:59:07.568" v="264" actId="478"/>
          <ac:graphicFrameMkLst>
            <pc:docMk/>
            <pc:sldMk cId="2577865702" sldId="926"/>
            <ac:graphicFrameMk id="4" creationId="{2645781F-02ED-774B-AD96-656D11416030}"/>
          </ac:graphicFrameMkLst>
        </pc:graphicFrameChg>
        <pc:graphicFrameChg chg="add del">
          <ac:chgData name="Дмитрий Волков" userId="3fa57750f1c395d1" providerId="LiveId" clId="{86B42741-E780-1946-9372-BAE1D0C1DB46}" dt="2020-02-02T22:53:59.104" v="251" actId="478"/>
          <ac:graphicFrameMkLst>
            <pc:docMk/>
            <pc:sldMk cId="2577865702" sldId="926"/>
            <ac:graphicFrameMk id="5" creationId="{4F831008-5090-B94C-B0FE-FB3DE03D8773}"/>
          </ac:graphicFrameMkLst>
        </pc:graphicFrameChg>
        <pc:graphicFrameChg chg="add mod">
          <ac:chgData name="Дмитрий Волков" userId="3fa57750f1c395d1" providerId="LiveId" clId="{86B42741-E780-1946-9372-BAE1D0C1DB46}" dt="2020-02-02T23:13:03.180" v="283" actId="20577"/>
          <ac:graphicFrameMkLst>
            <pc:docMk/>
            <pc:sldMk cId="2577865702" sldId="926"/>
            <ac:graphicFrameMk id="6" creationId="{2645781F-02ED-774B-AD96-656D11416030}"/>
          </ac:graphicFrameMkLst>
        </pc:graphicFrameChg>
      </pc:sldChg>
      <pc:sldChg chg="addSp modSp add mod">
        <pc:chgData name="Дмитрий Волков" userId="3fa57750f1c395d1" providerId="LiveId" clId="{86B42741-E780-1946-9372-BAE1D0C1DB46}" dt="2020-02-03T00:17:02.697" v="299" actId="1076"/>
        <pc:sldMkLst>
          <pc:docMk/>
          <pc:sldMk cId="3700119231" sldId="927"/>
        </pc:sldMkLst>
        <pc:graphicFrameChg chg="add mod">
          <ac:chgData name="Дмитрий Волков" userId="3fa57750f1c395d1" providerId="LiveId" clId="{86B42741-E780-1946-9372-BAE1D0C1DB46}" dt="2020-02-03T00:17:02.697" v="299" actId="1076"/>
          <ac:graphicFrameMkLst>
            <pc:docMk/>
            <pc:sldMk cId="3700119231" sldId="927"/>
            <ac:graphicFrameMk id="4" creationId="{0816AAAD-C86C-A94B-B945-4963A1A86DB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82FB-F4FB-4C79-8F72-3F24FF23FBA7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79B8-ED49-4A37-ABF0-5663DD15D9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88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2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473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779B8-ED49-4A37-ABF0-5663DD15D9F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4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61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827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791720" y="541356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r">
              <a:defRPr sz="2667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23720" y="1010678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>
              <a:buNone/>
              <a:defRPr sz="14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Flowchart: Off-page Connector 9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7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9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0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3361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9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0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8" name="Flowchart: Off-page Connector 17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5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525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22" name="Flowchart: Off-page Connector 21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2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4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12226-EE3E-A549-9F5B-212B0DF2C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1"/>
          <a:stretch/>
        </p:blipFill>
        <p:spPr>
          <a:xfrm>
            <a:off x="0" y="0"/>
            <a:ext cx="1219198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ECCB33-34E9-3E40-8BAF-FD013E50AB53}"/>
              </a:ext>
            </a:extLst>
          </p:cNvPr>
          <p:cNvSpPr/>
          <p:nvPr/>
        </p:nvSpPr>
        <p:spPr>
          <a:xfrm>
            <a:off x="-1" y="0"/>
            <a:ext cx="1219198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5" name="Google Shape;325;p52"/>
          <p:cNvSpPr txBox="1">
            <a:spLocks noGrp="1"/>
          </p:cNvSpPr>
          <p:nvPr>
            <p:ph type="subTitle" idx="1"/>
          </p:nvPr>
        </p:nvSpPr>
        <p:spPr>
          <a:xfrm>
            <a:off x="8532" y="2243565"/>
            <a:ext cx="12191987" cy="1936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ru-RU" sz="4800" b="1" spc="667" dirty="0">
                <a:solidFill>
                  <a:srgbClr val="FFFFFF"/>
                </a:solidFill>
                <a:latin typeface="DAGGERSQUARE" pitchFamily="50" charset="0"/>
                <a:ea typeface="Oswald"/>
                <a:cs typeface="Oswald"/>
                <a:sym typeface="Roboto"/>
              </a:rPr>
              <a:t>	</a:t>
            </a:r>
            <a:r>
              <a:rPr lang="en-US" sz="4800" i="1" spc="667" dirty="0">
                <a:solidFill>
                  <a:srgbClr val="FFFFFF"/>
                </a:solidFill>
                <a:latin typeface="DAGGERSQUARE" pitchFamily="2" charset="0"/>
                <a:ea typeface="Oswald"/>
                <a:cs typeface="Oswald"/>
                <a:sym typeface="Roboto"/>
              </a:rPr>
              <a:t>MAGNETIC </a:t>
            </a:r>
          </a:p>
          <a:p>
            <a:pPr marL="0" indent="0"/>
            <a:r>
              <a:rPr lang="en-US" sz="4800" i="1" spc="667" dirty="0">
                <a:solidFill>
                  <a:srgbClr val="FFFFFF"/>
                </a:solidFill>
                <a:latin typeface="DAGGERSQUARE" pitchFamily="2" charset="0"/>
                <a:ea typeface="Oswald"/>
                <a:cs typeface="Oswald"/>
                <a:sym typeface="Roboto"/>
              </a:rPr>
              <a:t>MATERIALS</a:t>
            </a:r>
            <a:endParaRPr lang="en-US" sz="4800" i="1" spc="667" dirty="0">
              <a:solidFill>
                <a:srgbClr val="FFFFFF"/>
              </a:solidFill>
              <a:latin typeface="DAGGERSQUARE" pitchFamily="2" charset="0"/>
              <a:ea typeface="Oswald"/>
              <a:cs typeface="Oswald"/>
              <a:sym typeface="Oswa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A95DA-D8F0-447E-862E-38D1096FF5F0}"/>
              </a:ext>
            </a:extLst>
          </p:cNvPr>
          <p:cNvSpPr txBox="1"/>
          <p:nvPr/>
        </p:nvSpPr>
        <p:spPr>
          <a:xfrm>
            <a:off x="2517423" y="801511"/>
            <a:ext cx="609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21A489FE-C8A6-4E88-B1C5-AD8D930E6D4B}"/>
              </a:ext>
            </a:extLst>
          </p:cNvPr>
          <p:cNvSpPr/>
          <p:nvPr/>
        </p:nvSpPr>
        <p:spPr>
          <a:xfrm rot="1945550">
            <a:off x="3626792" y="2104909"/>
            <a:ext cx="348644" cy="1536972"/>
          </a:xfrm>
          <a:custGeom>
            <a:avLst/>
            <a:gdLst>
              <a:gd name="connsiteX0" fmla="*/ 0 w 621929"/>
              <a:gd name="connsiteY0" fmla="*/ 1363715 h 2741732"/>
              <a:gd name="connsiteX1" fmla="*/ 310965 w 621929"/>
              <a:gd name="connsiteY1" fmla="*/ 0 h 2741732"/>
              <a:gd name="connsiteX2" fmla="*/ 621929 w 621929"/>
              <a:gd name="connsiteY2" fmla="*/ 1363715 h 2741732"/>
              <a:gd name="connsiteX3" fmla="*/ 411915 w 621929"/>
              <a:gd name="connsiteY3" fmla="*/ 1363715 h 2741732"/>
              <a:gd name="connsiteX4" fmla="*/ 405312 w 621929"/>
              <a:gd name="connsiteY4" fmla="*/ 1331009 h 2741732"/>
              <a:gd name="connsiteX5" fmla="*/ 310965 w 621929"/>
              <a:gd name="connsiteY5" fmla="*/ 1268472 h 2741732"/>
              <a:gd name="connsiteX6" fmla="*/ 216617 w 621929"/>
              <a:gd name="connsiteY6" fmla="*/ 1331009 h 2741732"/>
              <a:gd name="connsiteX7" fmla="*/ 210014 w 621929"/>
              <a:gd name="connsiteY7" fmla="*/ 1363715 h 2741732"/>
              <a:gd name="connsiteX8" fmla="*/ 0 w 621929"/>
              <a:gd name="connsiteY8" fmla="*/ 1378017 h 2741732"/>
              <a:gd name="connsiteX9" fmla="*/ 210014 w 621929"/>
              <a:gd name="connsiteY9" fmla="*/ 1378017 h 2741732"/>
              <a:gd name="connsiteX10" fmla="*/ 216617 w 621929"/>
              <a:gd name="connsiteY10" fmla="*/ 1410722 h 2741732"/>
              <a:gd name="connsiteX11" fmla="*/ 310965 w 621929"/>
              <a:gd name="connsiteY11" fmla="*/ 1473260 h 2741732"/>
              <a:gd name="connsiteX12" fmla="*/ 405312 w 621929"/>
              <a:gd name="connsiteY12" fmla="*/ 1410722 h 2741732"/>
              <a:gd name="connsiteX13" fmla="*/ 411915 w 621929"/>
              <a:gd name="connsiteY13" fmla="*/ 1378017 h 2741732"/>
              <a:gd name="connsiteX14" fmla="*/ 621929 w 621929"/>
              <a:gd name="connsiteY14" fmla="*/ 1378017 h 2741732"/>
              <a:gd name="connsiteX15" fmla="*/ 310964 w 621929"/>
              <a:gd name="connsiteY15" fmla="*/ 2741732 h 274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1929" h="2741732">
                <a:moveTo>
                  <a:pt x="0" y="1363715"/>
                </a:moveTo>
                <a:lnTo>
                  <a:pt x="310965" y="0"/>
                </a:lnTo>
                <a:lnTo>
                  <a:pt x="621929" y="1363715"/>
                </a:lnTo>
                <a:lnTo>
                  <a:pt x="411915" y="1363715"/>
                </a:lnTo>
                <a:lnTo>
                  <a:pt x="405312" y="1331009"/>
                </a:lnTo>
                <a:cubicBezTo>
                  <a:pt x="389768" y="1294258"/>
                  <a:pt x="353378" y="1268472"/>
                  <a:pt x="310965" y="1268472"/>
                </a:cubicBezTo>
                <a:cubicBezTo>
                  <a:pt x="268551" y="1268472"/>
                  <a:pt x="232161" y="1294258"/>
                  <a:pt x="216617" y="1331009"/>
                </a:cubicBezTo>
                <a:lnTo>
                  <a:pt x="210014" y="1363715"/>
                </a:lnTo>
                <a:close/>
                <a:moveTo>
                  <a:pt x="0" y="1378017"/>
                </a:moveTo>
                <a:lnTo>
                  <a:pt x="210014" y="1378017"/>
                </a:lnTo>
                <a:lnTo>
                  <a:pt x="216617" y="1410722"/>
                </a:lnTo>
                <a:cubicBezTo>
                  <a:pt x="232161" y="1447473"/>
                  <a:pt x="268551" y="1473260"/>
                  <a:pt x="310965" y="1473260"/>
                </a:cubicBezTo>
                <a:cubicBezTo>
                  <a:pt x="353378" y="1473260"/>
                  <a:pt x="389768" y="1447473"/>
                  <a:pt x="405312" y="1410722"/>
                </a:cubicBezTo>
                <a:lnTo>
                  <a:pt x="411915" y="1378017"/>
                </a:lnTo>
                <a:lnTo>
                  <a:pt x="621929" y="1378017"/>
                </a:lnTo>
                <a:lnTo>
                  <a:pt x="310964" y="27417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</a:t>
            </a:r>
            <a:endParaRPr lang="ru-RU" sz="1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</a:t>
            </a:r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1DC8C3-ACF8-E84F-86C6-453938BD7AE9}"/>
              </a:ext>
            </a:extLst>
          </p:cNvPr>
          <p:cNvSpPr/>
          <p:nvPr/>
        </p:nvSpPr>
        <p:spPr>
          <a:xfrm>
            <a:off x="8533" y="4351041"/>
            <a:ext cx="12191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kern="0" dirty="0">
                <a:solidFill>
                  <a:srgbClr val="FFFFFF"/>
                </a:solidFill>
                <a:latin typeface="DAGGERSQUARE" pitchFamily="2" charset="0"/>
                <a:ea typeface="Oswald"/>
                <a:cs typeface="Oswald"/>
                <a:sym typeface="Roboto"/>
              </a:rPr>
              <a:t>Prediction of Curie temperature </a:t>
            </a:r>
          </a:p>
          <a:p>
            <a:pPr algn="ctr"/>
            <a:r>
              <a:rPr lang="en-US" sz="3200" kern="0" dirty="0">
                <a:solidFill>
                  <a:srgbClr val="FFFFFF"/>
                </a:solidFill>
                <a:latin typeface="DAGGERSQUARE" pitchFamily="2" charset="0"/>
                <a:ea typeface="Oswald"/>
                <a:cs typeface="Oswald"/>
                <a:sym typeface="Roboto"/>
              </a:rPr>
              <a:t>using Machine Learning</a:t>
            </a:r>
          </a:p>
          <a:p>
            <a:pPr algn="ctr"/>
            <a:endParaRPr lang="en-US" sz="3200" kern="0" dirty="0">
              <a:solidFill>
                <a:srgbClr val="FFFFFF"/>
              </a:solidFill>
              <a:latin typeface="DAGGERSQUARE" pitchFamily="2" charset="0"/>
              <a:ea typeface="Oswald"/>
              <a:cs typeface="Oswald"/>
              <a:sym typeface="Roboto"/>
            </a:endParaRPr>
          </a:p>
        </p:txBody>
      </p:sp>
      <p:sp>
        <p:nvSpPr>
          <p:cNvPr id="8" name="Google Shape;325;p52">
            <a:extLst>
              <a:ext uri="{FF2B5EF4-FFF2-40B4-BE49-F238E27FC236}">
                <a16:creationId xmlns:a16="http://schemas.microsoft.com/office/drawing/2014/main" id="{54C916D0-6EA7-8341-8B80-7294CE631AF1}"/>
              </a:ext>
            </a:extLst>
          </p:cNvPr>
          <p:cNvSpPr txBox="1">
            <a:spLocks/>
          </p:cNvSpPr>
          <p:nvPr/>
        </p:nvSpPr>
        <p:spPr>
          <a:xfrm>
            <a:off x="0" y="950027"/>
            <a:ext cx="12191999" cy="1936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189" lvl="0" indent="-457189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lvl="1" indent="-380990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lvl="2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lvl="3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lvl="4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lvl="5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lvl="6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lvl="7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lvl="8" indent="-304792" algn="ctr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i="1" dirty="0">
                <a:solidFill>
                  <a:schemeClr val="bg1"/>
                </a:solidFill>
                <a:latin typeface="DAGGERSQUARE" pitchFamily="2" charset="0"/>
              </a:rPr>
              <a:t>Project report</a:t>
            </a:r>
            <a:endParaRPr lang="en-US" sz="6000" i="1" spc="667" dirty="0">
              <a:solidFill>
                <a:srgbClr val="FFFFFF"/>
              </a:solidFill>
              <a:latin typeface="DAGGERSQUARE" pitchFamily="2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535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29B04D4-F279-364A-A9B9-897856F9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38" y="1155422"/>
            <a:ext cx="5667535" cy="5400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9908F-6673-E249-9F99-D38AE88F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4.1 Kernel Ridge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FB2F4-8EBE-A647-B627-31EFD404D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Model tuning and final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AE7A-96AE-7049-AB2C-3F4E65B0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D48E22-B753-2B49-B633-EF5560ACF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71112"/>
              </p:ext>
            </p:extLst>
          </p:nvPr>
        </p:nvGraphicFramePr>
        <p:xfrm>
          <a:off x="5366697" y="4380955"/>
          <a:ext cx="4909434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5718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951955">
                  <a:extLst>
                    <a:ext uri="{9D8B030D-6E8A-4147-A177-3AD203B41FA5}">
                      <a16:colId xmlns:a16="http://schemas.microsoft.com/office/drawing/2014/main" val="1093337339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95583081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458436995"/>
                    </a:ext>
                  </a:extLst>
                </a:gridCol>
                <a:gridCol w="1019651">
                  <a:extLst>
                    <a:ext uri="{9D8B030D-6E8A-4147-A177-3AD203B41FA5}">
                      <a16:colId xmlns:a16="http://schemas.microsoft.com/office/drawing/2014/main" val="1019479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200" b="0" dirty="0">
                          <a:solidFill>
                            <a:schemeClr val="tx1"/>
                          </a:solidFill>
                        </a:rPr>
                        <a:t>Linear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200" b="0" dirty="0">
                          <a:solidFill>
                            <a:schemeClr val="tx1"/>
                          </a:solidFill>
                        </a:rPr>
                        <a:t>Polynomial</a:t>
                      </a:r>
                      <a:endParaRPr lang="en-RU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200" b="0" dirty="0">
                          <a:solidFill>
                            <a:schemeClr val="tx1"/>
                          </a:solidFill>
                        </a:rPr>
                        <a:t>RBF</a:t>
                      </a:r>
                      <a:endParaRPr lang="en-RU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200" b="0" dirty="0">
                          <a:solidFill>
                            <a:schemeClr val="tx1"/>
                          </a:solidFill>
                        </a:rPr>
                        <a:t>Laplacian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</a:t>
                      </a:r>
                      <a:r>
                        <a:rPr lang="en-RU" sz="1400" b="0" baseline="0" dirty="0"/>
                        <a:t> (test)</a:t>
                      </a:r>
                      <a:endParaRPr lang="en-RU" sz="1400" b="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0.616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 </a:t>
                      </a:r>
                      <a:r>
                        <a:rPr lang="en-RU" sz="1400" b="0" baseline="0" dirty="0"/>
                        <a:t>(cross.val)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0.601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0.787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RMSE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161.9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131.4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132.3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121.7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Max Error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598.1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783.4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795.6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642.05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6D10163E-DED9-D44A-A2E9-97CC6A6A91D5}"/>
              </a:ext>
            </a:extLst>
          </p:cNvPr>
          <p:cNvSpPr/>
          <p:nvPr/>
        </p:nvSpPr>
        <p:spPr>
          <a:xfrm rot="10800000">
            <a:off x="9969783" y="4779011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C4135EC-94D1-044B-A69D-6FB1785654EA}"/>
              </a:ext>
            </a:extLst>
          </p:cNvPr>
          <p:cNvSpPr/>
          <p:nvPr/>
        </p:nvSpPr>
        <p:spPr>
          <a:xfrm rot="10800000">
            <a:off x="9969782" y="5159709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F63832D-7E91-DA4C-A040-2C5FAF014B21}"/>
              </a:ext>
            </a:extLst>
          </p:cNvPr>
          <p:cNvSpPr/>
          <p:nvPr/>
        </p:nvSpPr>
        <p:spPr>
          <a:xfrm rot="10800000">
            <a:off x="9974522" y="5519097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6181F6A-59B5-0C40-8396-0779812C803C}"/>
              </a:ext>
            </a:extLst>
          </p:cNvPr>
          <p:cNvSpPr/>
          <p:nvPr/>
        </p:nvSpPr>
        <p:spPr>
          <a:xfrm rot="10800000">
            <a:off x="7322127" y="5874277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7DB2F02-3D4C-4A49-B0CC-5B6C43C5FEDA}"/>
              </a:ext>
            </a:extLst>
          </p:cNvPr>
          <p:cNvSpPr/>
          <p:nvPr/>
        </p:nvSpPr>
        <p:spPr>
          <a:xfrm>
            <a:off x="9985151" y="5917154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E6E9CC8-5FB3-CA4D-BF1A-753E520B044A}"/>
              </a:ext>
            </a:extLst>
          </p:cNvPr>
          <p:cNvSpPr/>
          <p:nvPr/>
        </p:nvSpPr>
        <p:spPr>
          <a:xfrm>
            <a:off x="7326723" y="4787649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0E2543F-D8C2-414B-B0C6-E8A1C4B2C3AC}"/>
              </a:ext>
            </a:extLst>
          </p:cNvPr>
          <p:cNvSpPr/>
          <p:nvPr/>
        </p:nvSpPr>
        <p:spPr>
          <a:xfrm>
            <a:off x="7326722" y="516904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F3D4BD9-887F-6D42-BDBC-66BE18F14B4C}"/>
              </a:ext>
            </a:extLst>
          </p:cNvPr>
          <p:cNvSpPr/>
          <p:nvPr/>
        </p:nvSpPr>
        <p:spPr>
          <a:xfrm>
            <a:off x="7326721" y="5550431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55C6CB-AB18-9049-8BF9-FEBAA6D4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26" y="1182471"/>
            <a:ext cx="2759735" cy="26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3300-0053-4146-B882-22B14DC2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4.2 Random Forest Regressor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030EC-85AC-9948-AFDB-938E896B4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Basics of the alghoritm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17F6D-261C-F441-8357-3B94E6A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EC610B-D846-EF4C-A5FA-932E546C4CF7}"/>
              </a:ext>
            </a:extLst>
          </p:cNvPr>
          <p:cNvSpPr/>
          <p:nvPr/>
        </p:nvSpPr>
        <p:spPr>
          <a:xfrm>
            <a:off x="1545685" y="2587010"/>
            <a:ext cx="921770" cy="4138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3B21D1-A195-EB4E-9B45-D105FE460255}"/>
              </a:ext>
            </a:extLst>
          </p:cNvPr>
          <p:cNvSpPr/>
          <p:nvPr/>
        </p:nvSpPr>
        <p:spPr>
          <a:xfrm>
            <a:off x="916693" y="3123931"/>
            <a:ext cx="751092" cy="3372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D60DEE-5AAF-0C40-99B9-6307845B86C5}"/>
              </a:ext>
            </a:extLst>
          </p:cNvPr>
          <p:cNvSpPr/>
          <p:nvPr/>
        </p:nvSpPr>
        <p:spPr>
          <a:xfrm>
            <a:off x="485917" y="3826802"/>
            <a:ext cx="580413" cy="2605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150B03-1D74-D94D-8ABC-32E5D7CF6343}"/>
              </a:ext>
            </a:extLst>
          </p:cNvPr>
          <p:cNvSpPr/>
          <p:nvPr/>
        </p:nvSpPr>
        <p:spPr>
          <a:xfrm>
            <a:off x="1340491" y="3826802"/>
            <a:ext cx="580413" cy="2605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199A7-DEF5-0A45-BE4F-0CC42043269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76124" y="3461156"/>
            <a:ext cx="516116" cy="36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F2795B-F972-9B47-B463-B4003B3D77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292240" y="3461156"/>
            <a:ext cx="338458" cy="36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B10AE04-1784-E442-B227-44C09455F879}"/>
              </a:ext>
            </a:extLst>
          </p:cNvPr>
          <p:cNvSpPr/>
          <p:nvPr/>
        </p:nvSpPr>
        <p:spPr>
          <a:xfrm>
            <a:off x="2314961" y="3123931"/>
            <a:ext cx="751093" cy="3372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highlight>
                <a:srgbClr val="FFFF00"/>
              </a:highlight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6E4159-BB01-DE40-9351-726B8A6C1B13}"/>
              </a:ext>
            </a:extLst>
          </p:cNvPr>
          <p:cNvSpPr/>
          <p:nvPr/>
        </p:nvSpPr>
        <p:spPr>
          <a:xfrm>
            <a:off x="2004244" y="3826800"/>
            <a:ext cx="580413" cy="2605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7F517D-D6F3-5A46-83A1-D06021F013DF}"/>
              </a:ext>
            </a:extLst>
          </p:cNvPr>
          <p:cNvSpPr/>
          <p:nvPr/>
        </p:nvSpPr>
        <p:spPr>
          <a:xfrm>
            <a:off x="2842611" y="3826801"/>
            <a:ext cx="580413" cy="2605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DC2E52-809D-3042-B36F-AA389C6058EC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294450" y="3461156"/>
            <a:ext cx="396058" cy="36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D18C26-665B-1246-8D7A-DF3644DF74E4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2690508" y="3461156"/>
            <a:ext cx="442309" cy="36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323DCF-5E80-1A44-9D73-FA417289DF2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292240" y="3000866"/>
            <a:ext cx="714330" cy="12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A873CE-C65B-B246-9EF7-7B5F331FDFDF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>
            <a:off x="2006570" y="3000866"/>
            <a:ext cx="683938" cy="12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7C56A8-E4CF-C045-9891-CDD45EB718F9}"/>
              </a:ext>
            </a:extLst>
          </p:cNvPr>
          <p:cNvSpPr txBox="1"/>
          <p:nvPr/>
        </p:nvSpPr>
        <p:spPr>
          <a:xfrm>
            <a:off x="4095338" y="2721010"/>
            <a:ext cx="2745636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RU" sz="1600" dirty="0"/>
              <a:t>Bootsrapping</a:t>
            </a:r>
          </a:p>
          <a:p>
            <a:pPr algn="ctr"/>
            <a:r>
              <a:rPr lang="en-RU" sz="1600" dirty="0"/>
              <a:t>=</a:t>
            </a:r>
          </a:p>
          <a:p>
            <a:pPr algn="ctr"/>
            <a:r>
              <a:rPr lang="en-RU" sz="1600" dirty="0"/>
              <a:t>Random subset of samples</a:t>
            </a:r>
          </a:p>
          <a:p>
            <a:pPr algn="ctr"/>
            <a:r>
              <a:rPr lang="en-RU" sz="1600" dirty="0"/>
              <a:t> +</a:t>
            </a:r>
          </a:p>
          <a:p>
            <a:pPr algn="ctr"/>
            <a:r>
              <a:rPr lang="en-RU" sz="1600" dirty="0"/>
              <a:t>Random subset features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10D492-7C2F-7A4F-A80A-0B111BB50CDB}"/>
              </a:ext>
            </a:extLst>
          </p:cNvPr>
          <p:cNvGrpSpPr/>
          <p:nvPr/>
        </p:nvGrpSpPr>
        <p:grpSpPr>
          <a:xfrm>
            <a:off x="6326063" y="1401539"/>
            <a:ext cx="1645928" cy="840802"/>
            <a:chOff x="336364" y="1429999"/>
            <a:chExt cx="3024453" cy="1545005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4E16219C-B736-1D47-8808-D63C0C0DF8E8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BEEE02D5-4C3E-3347-A698-180733517244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921EBDF-295E-C24E-9216-C859B387E927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1FAFFAD-4A77-2C41-A379-A6CABC78A8F1}"/>
                </a:ext>
              </a:extLst>
            </p:cNvPr>
            <p:cNvSpPr/>
            <p:nvPr/>
          </p:nvSpPr>
          <p:spPr>
            <a:xfrm>
              <a:off x="1216352" y="2706661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D86974D-5745-034E-BFEC-607960D43148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35DAFD9-13F7-1D48-BD05-F458FC45FE71}"/>
                </a:ext>
              </a:extLst>
            </p:cNvPr>
            <p:cNvCxnSpPr>
              <a:cxnSpLocks/>
              <a:stCxn id="115" idx="2"/>
              <a:endCxn id="117" idx="0"/>
            </p:cNvCxnSpPr>
            <p:nvPr/>
          </p:nvCxnSpPr>
          <p:spPr>
            <a:xfrm>
              <a:off x="1166666" y="2330141"/>
              <a:ext cx="348523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BCEABD0-334D-FE42-AD4C-91682F28C424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B86B8F3-0C3A-7545-9E46-1220D324795B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05CB48A9-DCDB-DB4B-B9F4-BCA7950FF723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CEC979A-7A04-CA4B-B815-6F5E85D8C8D4}"/>
                </a:ext>
              </a:extLst>
            </p:cNvPr>
            <p:cNvCxnSpPr>
              <a:cxnSpLocks/>
              <a:stCxn id="120" idx="2"/>
              <a:endCxn id="121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70F327-48B4-264E-B3DD-4E6077C768D0}"/>
                </a:ext>
              </a:extLst>
            </p:cNvPr>
            <p:cNvCxnSpPr>
              <a:cxnSpLocks/>
              <a:stCxn id="120" idx="2"/>
              <a:endCxn id="122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CB23913-17B6-1246-AB4F-1B3D9BC2D930}"/>
                </a:ext>
              </a:extLst>
            </p:cNvPr>
            <p:cNvCxnSpPr>
              <a:cxnSpLocks/>
              <a:stCxn id="114" idx="2"/>
              <a:endCxn id="115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6C6FC20-B92E-CD40-B44B-730D2D282BB5}"/>
                </a:ext>
              </a:extLst>
            </p:cNvPr>
            <p:cNvCxnSpPr>
              <a:cxnSpLocks/>
              <a:stCxn id="114" idx="2"/>
              <a:endCxn id="120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EC1CA87-93FB-0E4D-A939-727FFC023121}"/>
              </a:ext>
            </a:extLst>
          </p:cNvPr>
          <p:cNvGrpSpPr/>
          <p:nvPr/>
        </p:nvGrpSpPr>
        <p:grpSpPr>
          <a:xfrm>
            <a:off x="9856942" y="3881807"/>
            <a:ext cx="2080941" cy="1063023"/>
            <a:chOff x="336364" y="1429999"/>
            <a:chExt cx="3024453" cy="1545005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83167D99-17C0-C040-B7DD-A549C8CF5C2F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2976B533-59B1-2849-82B9-3B170EEBE8D0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4C8926C0-DC2D-B549-BAB8-B869FEB27129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413AB352-DBA0-5746-9D52-EE07F4710769}"/>
                </a:ext>
              </a:extLst>
            </p:cNvPr>
            <p:cNvSpPr/>
            <p:nvPr/>
          </p:nvSpPr>
          <p:spPr>
            <a:xfrm>
              <a:off x="1216352" y="2706661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E537A97-F2F7-C944-8CD8-F256EC6B3125}"/>
                </a:ext>
              </a:extLst>
            </p:cNvPr>
            <p:cNvCxnSpPr>
              <a:cxnSpLocks/>
              <a:stCxn id="129" idx="2"/>
              <a:endCxn id="130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3A0664E-8B51-6345-A310-86B8CAAC2184}"/>
                </a:ext>
              </a:extLst>
            </p:cNvPr>
            <p:cNvCxnSpPr>
              <a:cxnSpLocks/>
              <a:stCxn id="129" idx="2"/>
              <a:endCxn id="131" idx="0"/>
            </p:cNvCxnSpPr>
            <p:nvPr/>
          </p:nvCxnSpPr>
          <p:spPr>
            <a:xfrm>
              <a:off x="1166666" y="2330141"/>
              <a:ext cx="348523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D97AAE86-E6A8-1F44-ADDD-E5B5091C82E5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006FBE51-8CB6-B24B-BCC4-1F50DE92A695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5336DEDF-B7AA-474E-A833-A64E114D3BA6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4ADC98E-E495-CA4B-8FF4-B3802A11C28F}"/>
                </a:ext>
              </a:extLst>
            </p:cNvPr>
            <p:cNvCxnSpPr>
              <a:cxnSpLocks/>
              <a:stCxn id="134" idx="2"/>
              <a:endCxn id="135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FAFB8A9-2420-E149-9195-0B78F6CC4ABA}"/>
                </a:ext>
              </a:extLst>
            </p:cNvPr>
            <p:cNvCxnSpPr>
              <a:cxnSpLocks/>
              <a:stCxn id="134" idx="2"/>
              <a:endCxn id="136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7AF6EAC-8145-624C-8793-FD4468DA2BCF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2B2A1C0-9776-9342-8272-6115991CFF73}"/>
                </a:ext>
              </a:extLst>
            </p:cNvPr>
            <p:cNvCxnSpPr>
              <a:cxnSpLocks/>
              <a:stCxn id="128" idx="2"/>
              <a:endCxn id="134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46085CA-F0DE-414C-81AD-6E7F944FC9CB}"/>
              </a:ext>
            </a:extLst>
          </p:cNvPr>
          <p:cNvGrpSpPr/>
          <p:nvPr/>
        </p:nvGrpSpPr>
        <p:grpSpPr>
          <a:xfrm>
            <a:off x="9486156" y="1197652"/>
            <a:ext cx="1695090" cy="1218993"/>
            <a:chOff x="336364" y="1429999"/>
            <a:chExt cx="3024453" cy="2174980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4E7DCF3-F9FF-154F-835D-7E836635DEB3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C3F4CA11-B850-BE40-B35D-D58E0D34B145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CFB77B46-1ED3-3648-ABF5-6464D8BFA339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CF8D0D4-5905-1649-90E1-E96031C1C428}"/>
                </a:ext>
              </a:extLst>
            </p:cNvPr>
            <p:cNvCxnSpPr>
              <a:cxnSpLocks/>
              <a:stCxn id="143" idx="2"/>
              <a:endCxn id="144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9C5C6291-D9F4-6F40-B3D7-7D4747397883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A7B6E1E6-73CB-0C47-9650-E2FB0B0783EA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B6F2B5B-98F6-5A44-AF80-E4D1B871F221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43A7C989-80FE-C74F-8CD5-4243C1CAE002}"/>
                </a:ext>
              </a:extLst>
            </p:cNvPr>
            <p:cNvCxnSpPr>
              <a:cxnSpLocks/>
              <a:stCxn id="148" idx="2"/>
              <a:endCxn id="149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4CC3EC65-5B46-AE46-8165-602E1F6175CE}"/>
                </a:ext>
              </a:extLst>
            </p:cNvPr>
            <p:cNvCxnSpPr>
              <a:cxnSpLocks/>
              <a:stCxn id="148" idx="2"/>
              <a:endCxn id="150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C1B4C69-4FF0-5249-A47F-90AAFBC06576}"/>
                </a:ext>
              </a:extLst>
            </p:cNvPr>
            <p:cNvCxnSpPr>
              <a:cxnSpLocks/>
              <a:stCxn id="142" idx="2"/>
              <a:endCxn id="143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F20DA22-2F60-1046-876A-ABEF3214BF81}"/>
                </a:ext>
              </a:extLst>
            </p:cNvPr>
            <p:cNvCxnSpPr>
              <a:cxnSpLocks/>
              <a:stCxn id="142" idx="2"/>
              <a:endCxn id="148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B72FC100-7734-8741-A4EC-951257EF7865}"/>
                </a:ext>
              </a:extLst>
            </p:cNvPr>
            <p:cNvSpPr/>
            <p:nvPr/>
          </p:nvSpPr>
          <p:spPr>
            <a:xfrm>
              <a:off x="1499742" y="3336636"/>
              <a:ext cx="597673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C61E01E8-3740-F546-8742-2DA003194F0D}"/>
                </a:ext>
              </a:extLst>
            </p:cNvPr>
            <p:cNvSpPr/>
            <p:nvPr/>
          </p:nvSpPr>
          <p:spPr>
            <a:xfrm>
              <a:off x="2292328" y="3336636"/>
              <a:ext cx="597673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B051A096-AD66-2E4D-B2A8-D4E471FEFE00}"/>
                </a:ext>
              </a:extLst>
            </p:cNvPr>
            <p:cNvCxnSpPr>
              <a:cxnSpLocks/>
              <a:stCxn id="149" idx="2"/>
              <a:endCxn id="221" idx="0"/>
            </p:cNvCxnSpPr>
            <p:nvPr/>
          </p:nvCxnSpPr>
          <p:spPr>
            <a:xfrm flipH="1">
              <a:off x="1798580" y="2975002"/>
              <a:ext cx="400102" cy="361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7FADBE5E-E04D-054C-9862-5CE2653814FD}"/>
                </a:ext>
              </a:extLst>
            </p:cNvPr>
            <p:cNvCxnSpPr>
              <a:cxnSpLocks/>
              <a:stCxn id="149" idx="2"/>
              <a:endCxn id="222" idx="0"/>
            </p:cNvCxnSpPr>
            <p:nvPr/>
          </p:nvCxnSpPr>
          <p:spPr>
            <a:xfrm>
              <a:off x="2198682" y="2975002"/>
              <a:ext cx="392484" cy="361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10FDD40-4319-2D44-8A83-DC7E672FF372}"/>
              </a:ext>
            </a:extLst>
          </p:cNvPr>
          <p:cNvGrpSpPr/>
          <p:nvPr/>
        </p:nvGrpSpPr>
        <p:grpSpPr>
          <a:xfrm>
            <a:off x="7386447" y="2599324"/>
            <a:ext cx="2593804" cy="1325013"/>
            <a:chOff x="336364" y="1429999"/>
            <a:chExt cx="3024453" cy="1545005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B3776C0C-FB45-284A-844B-AD58600A2099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62A52505-C147-5243-9175-9C963B3788C8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BFFA7A22-1046-7148-8A8A-0161A7F8036D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E5B9374B-36E2-F448-84BA-C4D362204D47}"/>
                </a:ext>
              </a:extLst>
            </p:cNvPr>
            <p:cNvSpPr/>
            <p:nvPr/>
          </p:nvSpPr>
          <p:spPr>
            <a:xfrm>
              <a:off x="1216352" y="2706661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EDE8FF8-3098-5746-B2D8-5510FC607428}"/>
                </a:ext>
              </a:extLst>
            </p:cNvPr>
            <p:cNvCxnSpPr>
              <a:cxnSpLocks/>
              <a:stCxn id="171" idx="2"/>
              <a:endCxn id="172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14BCB502-11F1-2447-B789-4A4E9315394F}"/>
                </a:ext>
              </a:extLst>
            </p:cNvPr>
            <p:cNvCxnSpPr>
              <a:cxnSpLocks/>
              <a:stCxn id="171" idx="2"/>
              <a:endCxn id="173" idx="0"/>
            </p:cNvCxnSpPr>
            <p:nvPr/>
          </p:nvCxnSpPr>
          <p:spPr>
            <a:xfrm>
              <a:off x="1166666" y="2330141"/>
              <a:ext cx="348523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F8069C08-3D75-5149-AE38-811F96F2EAFA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F777BE3-446F-4140-AE9A-AC4E917B29C6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523D6877-2402-E94E-BD73-301D8494EAD1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17F9641-1BC8-674E-B597-5F505D8F4DD8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4A07000-3993-304C-A8B3-45885EDBD903}"/>
                </a:ext>
              </a:extLst>
            </p:cNvPr>
            <p:cNvCxnSpPr>
              <a:cxnSpLocks/>
              <a:stCxn id="176" idx="2"/>
              <a:endCxn id="178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1080633-751E-EE48-952C-FB2F3B7B83BF}"/>
                </a:ext>
              </a:extLst>
            </p:cNvPr>
            <p:cNvCxnSpPr>
              <a:cxnSpLocks/>
              <a:stCxn id="170" idx="2"/>
              <a:endCxn id="171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E4B7D41-C797-CD45-B855-A0FB8700E84E}"/>
                </a:ext>
              </a:extLst>
            </p:cNvPr>
            <p:cNvCxnSpPr>
              <a:cxnSpLocks/>
              <a:stCxn id="170" idx="2"/>
              <a:endCxn id="176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F89119C4-27D0-B247-A2BD-38B8561F0C56}"/>
              </a:ext>
            </a:extLst>
          </p:cNvPr>
          <p:cNvSpPr/>
          <p:nvPr/>
        </p:nvSpPr>
        <p:spPr>
          <a:xfrm>
            <a:off x="614348" y="4318257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5689DC3F-EEBE-4F4E-8E72-AF3D9666F3BF}"/>
              </a:ext>
            </a:extLst>
          </p:cNvPr>
          <p:cNvSpPr/>
          <p:nvPr/>
        </p:nvSpPr>
        <p:spPr>
          <a:xfrm>
            <a:off x="195576" y="4314561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DEB57E6-19CF-4842-AC59-933D8F109B5D}"/>
              </a:ext>
            </a:extLst>
          </p:cNvPr>
          <p:cNvSpPr/>
          <p:nvPr/>
        </p:nvSpPr>
        <p:spPr>
          <a:xfrm>
            <a:off x="1035067" y="4315276"/>
            <a:ext cx="393365" cy="1766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2ACE2974-C61B-3140-AE12-01F660C4CC5E}"/>
              </a:ext>
            </a:extLst>
          </p:cNvPr>
          <p:cNvSpPr/>
          <p:nvPr/>
        </p:nvSpPr>
        <p:spPr>
          <a:xfrm>
            <a:off x="1960473" y="4317542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E3087C4D-420E-3845-A62B-5BABA768FCCC}"/>
              </a:ext>
            </a:extLst>
          </p:cNvPr>
          <p:cNvSpPr/>
          <p:nvPr/>
        </p:nvSpPr>
        <p:spPr>
          <a:xfrm>
            <a:off x="1541701" y="4313846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77951CC-D70E-7B4D-9003-A0DB83061F15}"/>
              </a:ext>
            </a:extLst>
          </p:cNvPr>
          <p:cNvSpPr/>
          <p:nvPr/>
        </p:nvSpPr>
        <p:spPr>
          <a:xfrm>
            <a:off x="2381192" y="4314561"/>
            <a:ext cx="393365" cy="1766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9C2303F6-A3BB-1F4D-82A5-A784D761CFA1}"/>
              </a:ext>
            </a:extLst>
          </p:cNvPr>
          <p:cNvSpPr/>
          <p:nvPr/>
        </p:nvSpPr>
        <p:spPr>
          <a:xfrm>
            <a:off x="3306598" y="4316827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48DC5BA9-5BF3-9B4F-8B47-F4D68899CE02}"/>
              </a:ext>
            </a:extLst>
          </p:cNvPr>
          <p:cNvSpPr/>
          <p:nvPr/>
        </p:nvSpPr>
        <p:spPr>
          <a:xfrm>
            <a:off x="2887826" y="4313131"/>
            <a:ext cx="383734" cy="1722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01365F15-53E2-A34D-AD4B-6042801B84F8}"/>
              </a:ext>
            </a:extLst>
          </p:cNvPr>
          <p:cNvSpPr/>
          <p:nvPr/>
        </p:nvSpPr>
        <p:spPr>
          <a:xfrm>
            <a:off x="3727317" y="4313846"/>
            <a:ext cx="393365" cy="1766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54FE175-7D12-614B-8D17-CAFFEBF0BFB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17828" y="4087395"/>
            <a:ext cx="358296" cy="2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01FF47D-0794-3A41-8EBA-5A342FB8DF13}"/>
              </a:ext>
            </a:extLst>
          </p:cNvPr>
          <p:cNvCxnSpPr>
            <a:cxnSpLocks/>
          </p:cNvCxnSpPr>
          <p:nvPr/>
        </p:nvCxnSpPr>
        <p:spPr>
          <a:xfrm flipH="1">
            <a:off x="1201956" y="4087395"/>
            <a:ext cx="358296" cy="2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129BB9C-E503-0646-9479-859C7BF07F74}"/>
              </a:ext>
            </a:extLst>
          </p:cNvPr>
          <p:cNvCxnSpPr>
            <a:cxnSpLocks/>
            <a:stCxn id="28" idx="2"/>
            <a:endCxn id="190" idx="0"/>
          </p:cNvCxnSpPr>
          <p:nvPr/>
        </p:nvCxnSpPr>
        <p:spPr>
          <a:xfrm flipH="1">
            <a:off x="2152340" y="4087393"/>
            <a:ext cx="142111" cy="23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39C6D31-14B8-2547-819C-BB900D67DC07}"/>
              </a:ext>
            </a:extLst>
          </p:cNvPr>
          <p:cNvCxnSpPr>
            <a:cxnSpLocks/>
            <a:stCxn id="28" idx="2"/>
            <a:endCxn id="192" idx="0"/>
          </p:cNvCxnSpPr>
          <p:nvPr/>
        </p:nvCxnSpPr>
        <p:spPr>
          <a:xfrm>
            <a:off x="2294451" y="4087393"/>
            <a:ext cx="283424" cy="22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9FD7504-4251-BE47-B152-0BC96006EE28}"/>
              </a:ext>
            </a:extLst>
          </p:cNvPr>
          <p:cNvCxnSpPr>
            <a:cxnSpLocks/>
            <a:stCxn id="10" idx="2"/>
            <a:endCxn id="184" idx="0"/>
          </p:cNvCxnSpPr>
          <p:nvPr/>
        </p:nvCxnSpPr>
        <p:spPr>
          <a:xfrm>
            <a:off x="776124" y="4087395"/>
            <a:ext cx="30091" cy="23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6894126-9C00-7B44-BD6F-142AFCE6ED81}"/>
              </a:ext>
            </a:extLst>
          </p:cNvPr>
          <p:cNvCxnSpPr>
            <a:cxnSpLocks/>
            <a:stCxn id="11" idx="2"/>
            <a:endCxn id="191" idx="0"/>
          </p:cNvCxnSpPr>
          <p:nvPr/>
        </p:nvCxnSpPr>
        <p:spPr>
          <a:xfrm>
            <a:off x="1630698" y="4087395"/>
            <a:ext cx="102870" cy="22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3579F0D-DE8D-504E-808A-B2786694D7FA}"/>
              </a:ext>
            </a:extLst>
          </p:cNvPr>
          <p:cNvCxnSpPr>
            <a:cxnSpLocks/>
            <a:stCxn id="29" idx="2"/>
            <a:endCxn id="194" idx="0"/>
          </p:cNvCxnSpPr>
          <p:nvPr/>
        </p:nvCxnSpPr>
        <p:spPr>
          <a:xfrm flipH="1">
            <a:off x="3079693" y="4087394"/>
            <a:ext cx="53125" cy="22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01739FC-DD13-F045-9743-27FC4573961A}"/>
              </a:ext>
            </a:extLst>
          </p:cNvPr>
          <p:cNvCxnSpPr>
            <a:cxnSpLocks/>
            <a:stCxn id="29" idx="2"/>
            <a:endCxn id="193" idx="0"/>
          </p:cNvCxnSpPr>
          <p:nvPr/>
        </p:nvCxnSpPr>
        <p:spPr>
          <a:xfrm>
            <a:off x="3132818" y="4087394"/>
            <a:ext cx="365647" cy="22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D4166E9A-68BC-274B-AEC3-420AE42BA062}"/>
              </a:ext>
            </a:extLst>
          </p:cNvPr>
          <p:cNvCxnSpPr>
            <a:cxnSpLocks/>
            <a:stCxn id="29" idx="2"/>
            <a:endCxn id="195" idx="0"/>
          </p:cNvCxnSpPr>
          <p:nvPr/>
        </p:nvCxnSpPr>
        <p:spPr>
          <a:xfrm>
            <a:off x="3132818" y="4087394"/>
            <a:ext cx="791182" cy="226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1ACCD0B-E889-214F-B181-BE5B47A3E407}"/>
              </a:ext>
            </a:extLst>
          </p:cNvPr>
          <p:cNvGrpSpPr/>
          <p:nvPr/>
        </p:nvGrpSpPr>
        <p:grpSpPr>
          <a:xfrm>
            <a:off x="6748193" y="4296507"/>
            <a:ext cx="2803315" cy="2015953"/>
            <a:chOff x="336364" y="1429999"/>
            <a:chExt cx="3024453" cy="2174980"/>
          </a:xfrm>
        </p:grpSpPr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AA37429E-8E35-184D-B274-311C0240C754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B71AC650-447A-5348-8CB3-518152405F79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4B53E4F5-C8AC-7B48-9408-FC7FFC6ADE81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FA1ECAFD-97BA-5448-A789-6F4B803FB637}"/>
                </a:ext>
              </a:extLst>
            </p:cNvPr>
            <p:cNvCxnSpPr>
              <a:cxnSpLocks/>
              <a:stCxn id="233" idx="2"/>
              <a:endCxn id="234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770CE771-FA36-0F47-B484-5DD788412551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D6F287C6-EC3E-7F42-AFA8-B63F8E69F2AF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43D37A81-A65D-9E45-9DCF-F34BAD3B0845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78B603C4-73D4-3445-9301-564248A33A8A}"/>
                </a:ext>
              </a:extLst>
            </p:cNvPr>
            <p:cNvCxnSpPr>
              <a:cxnSpLocks/>
              <a:stCxn id="236" idx="2"/>
              <a:endCxn id="237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DB3321CF-3772-E54A-9E7C-BC5363487D19}"/>
                </a:ext>
              </a:extLst>
            </p:cNvPr>
            <p:cNvCxnSpPr>
              <a:cxnSpLocks/>
              <a:stCxn id="236" idx="2"/>
              <a:endCxn id="238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7DE11FD9-D85B-FE4B-B898-CA97EE7AE606}"/>
                </a:ext>
              </a:extLst>
            </p:cNvPr>
            <p:cNvCxnSpPr>
              <a:cxnSpLocks/>
              <a:stCxn id="232" idx="2"/>
              <a:endCxn id="233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7986C1C-F942-EF4B-9158-8A7563AB1909}"/>
                </a:ext>
              </a:extLst>
            </p:cNvPr>
            <p:cNvCxnSpPr>
              <a:cxnSpLocks/>
              <a:stCxn id="232" idx="2"/>
              <a:endCxn id="236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AC35A015-4301-6C43-8270-A8E44689C14D}"/>
                </a:ext>
              </a:extLst>
            </p:cNvPr>
            <p:cNvSpPr/>
            <p:nvPr/>
          </p:nvSpPr>
          <p:spPr>
            <a:xfrm>
              <a:off x="1499742" y="3336636"/>
              <a:ext cx="597673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D6BBE4CD-073D-CB4C-B257-1258519C16E9}"/>
                </a:ext>
              </a:extLst>
            </p:cNvPr>
            <p:cNvSpPr/>
            <p:nvPr/>
          </p:nvSpPr>
          <p:spPr>
            <a:xfrm>
              <a:off x="2292328" y="3336636"/>
              <a:ext cx="597673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EDF7A1FE-3D91-FD44-993D-C589B89968D1}"/>
                </a:ext>
              </a:extLst>
            </p:cNvPr>
            <p:cNvCxnSpPr>
              <a:cxnSpLocks/>
              <a:stCxn id="237" idx="2"/>
              <a:endCxn id="243" idx="0"/>
            </p:cNvCxnSpPr>
            <p:nvPr/>
          </p:nvCxnSpPr>
          <p:spPr>
            <a:xfrm flipH="1">
              <a:off x="1798580" y="2975002"/>
              <a:ext cx="400102" cy="361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C47013A-85C8-2B46-AB9A-67D076829571}"/>
                </a:ext>
              </a:extLst>
            </p:cNvPr>
            <p:cNvCxnSpPr>
              <a:cxnSpLocks/>
              <a:stCxn id="237" idx="2"/>
              <a:endCxn id="244" idx="0"/>
            </p:cNvCxnSpPr>
            <p:nvPr/>
          </p:nvCxnSpPr>
          <p:spPr>
            <a:xfrm>
              <a:off x="2198682" y="2975002"/>
              <a:ext cx="392484" cy="361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2375EB81-6769-0446-8DA5-FB101D4CC942}"/>
              </a:ext>
            </a:extLst>
          </p:cNvPr>
          <p:cNvSpPr txBox="1"/>
          <p:nvPr/>
        </p:nvSpPr>
        <p:spPr>
          <a:xfrm>
            <a:off x="1332842" y="1906207"/>
            <a:ext cx="155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b="1" dirty="0"/>
              <a:t>Tree model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B410C2B-C1BF-5544-B25F-2B2FEB8680AE}"/>
              </a:ext>
            </a:extLst>
          </p:cNvPr>
          <p:cNvSpPr txBox="1"/>
          <p:nvPr/>
        </p:nvSpPr>
        <p:spPr>
          <a:xfrm>
            <a:off x="7618875" y="506332"/>
            <a:ext cx="318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b="1" dirty="0"/>
              <a:t>Ensemble of trees =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66912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CE28-2DA5-7A4A-A7A4-EEF83548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4.2 Random Forest Regressor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08B1F-DCD7-2A4B-8248-F9A2B793E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Hyperparameters tuning and model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B46A4-5ACC-C344-BAB0-44921242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CD804-FA7D-E64F-83A9-92438966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85" y="1192950"/>
            <a:ext cx="5864589" cy="3455919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C5AB64F-FD23-7847-B6F7-CC6F1C8641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7" y="1381395"/>
            <a:ext cx="3176876" cy="246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game, man, white&#10;&#10;Description automatically generated">
            <a:extLst>
              <a:ext uri="{FF2B5EF4-FFF2-40B4-BE49-F238E27FC236}">
                <a16:creationId xmlns:a16="http://schemas.microsoft.com/office/drawing/2014/main" id="{1933B45D-B5F7-A240-96FC-03C379D6D8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8" y="4035985"/>
            <a:ext cx="3272075" cy="25221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A187B8-164C-8345-9063-52EC6F56716B}"/>
              </a:ext>
            </a:extLst>
          </p:cNvPr>
          <p:cNvSpPr/>
          <p:nvPr/>
        </p:nvSpPr>
        <p:spPr>
          <a:xfrm>
            <a:off x="1223756" y="1192950"/>
            <a:ext cx="2840922" cy="208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Tree depth optimization</a:t>
            </a:r>
            <a:endParaRPr lang="en-RU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FA396-B1DA-D642-AF8F-F499E9557FB3}"/>
              </a:ext>
            </a:extLst>
          </p:cNvPr>
          <p:cNvSpPr/>
          <p:nvPr/>
        </p:nvSpPr>
        <p:spPr>
          <a:xfrm>
            <a:off x="1200606" y="3839696"/>
            <a:ext cx="2840922" cy="208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Number of Trees optimization</a:t>
            </a:r>
            <a:endParaRPr lang="en-RU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59C636-D618-0A48-8D31-A59F9DB08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49939"/>
              </p:ext>
            </p:extLst>
          </p:nvPr>
        </p:nvGraphicFramePr>
        <p:xfrm>
          <a:off x="5395952" y="4702709"/>
          <a:ext cx="2809612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3638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1045974">
                  <a:extLst>
                    <a:ext uri="{9D8B030D-6E8A-4147-A177-3AD203B41FA5}">
                      <a16:colId xmlns:a16="http://schemas.microsoft.com/office/drawing/2014/main" val="109333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200" b="0" dirty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</a:t>
                      </a:r>
                      <a:r>
                        <a:rPr lang="en-RU" sz="1400" b="0" baseline="0" dirty="0"/>
                        <a:t> (test)</a:t>
                      </a:r>
                      <a:endParaRPr lang="en-RU" sz="1400" b="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 </a:t>
                      </a:r>
                      <a:r>
                        <a:rPr lang="en-RU" sz="1400" b="0" baseline="0" dirty="0"/>
                        <a:t>(cross.val)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0.859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RMSE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101.04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Max Error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468.08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87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89A2-A5FE-834F-997F-88926033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4.3 XGBoost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65BAF-3901-FF4D-8D59-80216E556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Basics of alghoritm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39BA2-8C51-4B4D-B2B5-B0E3EFC5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77EAC1-3794-BA43-9913-563946C73517}"/>
              </a:ext>
            </a:extLst>
          </p:cNvPr>
          <p:cNvGrpSpPr/>
          <p:nvPr/>
        </p:nvGrpSpPr>
        <p:grpSpPr>
          <a:xfrm>
            <a:off x="4454444" y="1616761"/>
            <a:ext cx="2625868" cy="1341392"/>
            <a:chOff x="336364" y="1429999"/>
            <a:chExt cx="3024453" cy="15450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7FB66C-B1C6-FC44-AB66-7E4CA757992C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8E89A6D-0F2C-AE41-ADE0-8A6E81B3CF3F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E59A0A6-77D7-9D4D-9065-1A437F2A390D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122ECC4-B18A-374A-AC38-1A2E0BC3650A}"/>
                </a:ext>
              </a:extLst>
            </p:cNvPr>
            <p:cNvSpPr/>
            <p:nvPr/>
          </p:nvSpPr>
          <p:spPr>
            <a:xfrm>
              <a:off x="1216352" y="2706661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74C515-689E-2140-AF64-82C319BF316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59BEB-5CD6-0F4C-9DE3-14FD75703D04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1166666" y="2330141"/>
              <a:ext cx="348523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DE3CF7A-F7F1-6B44-ABE3-3679FA5C7FC2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91719B3-1E4F-5845-8764-1F699749FFED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DBD480E-D281-9742-95B5-4A9BCA49D953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F1B244-1E24-9343-85FC-4F7AA611559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231AAB-F491-A948-B3FF-7B95A6B45DE9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3E7B70-C97C-4F4B-9EC9-B10A8FF2A455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6D96A42-DF7E-034F-9252-3FDCE0C470CF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E64C3E9-73FB-B24A-BC42-FD43245D8EFF}"/>
              </a:ext>
            </a:extLst>
          </p:cNvPr>
          <p:cNvSpPr/>
          <p:nvPr/>
        </p:nvSpPr>
        <p:spPr>
          <a:xfrm>
            <a:off x="1105500" y="1757988"/>
            <a:ext cx="1798819" cy="80763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1st leaf</a:t>
            </a:r>
          </a:p>
          <a:p>
            <a:pPr algn="ctr"/>
            <a:r>
              <a:rPr lang="en-RU" dirty="0"/>
              <a:t>Initial Guess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1D83A8-0A1A-5C40-B2ED-18EC5FA4316F}"/>
              </a:ext>
            </a:extLst>
          </p:cNvPr>
          <p:cNvGrpSpPr/>
          <p:nvPr/>
        </p:nvGrpSpPr>
        <p:grpSpPr>
          <a:xfrm>
            <a:off x="3052477" y="1960558"/>
            <a:ext cx="326899" cy="326899"/>
            <a:chOff x="2858106" y="2850746"/>
            <a:chExt cx="759962" cy="759962"/>
          </a:xfrm>
          <a:solidFill>
            <a:schemeClr val="accent3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2DD05B-4B4F-BE43-8DB7-968A215B1DEF}"/>
                </a:ext>
              </a:extLst>
            </p:cNvPr>
            <p:cNvSpPr/>
            <p:nvPr/>
          </p:nvSpPr>
          <p:spPr>
            <a:xfrm>
              <a:off x="3170394" y="2850746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3CDB44-5075-B540-8EA8-A4EE31D10B99}"/>
                </a:ext>
              </a:extLst>
            </p:cNvPr>
            <p:cNvSpPr/>
            <p:nvPr/>
          </p:nvSpPr>
          <p:spPr>
            <a:xfrm rot="5400000">
              <a:off x="3159159" y="2851195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3968AE3-8FDF-CC45-9EF1-2E9829EC2FDD}"/>
              </a:ext>
            </a:extLst>
          </p:cNvPr>
          <p:cNvSpPr/>
          <p:nvPr/>
        </p:nvSpPr>
        <p:spPr>
          <a:xfrm>
            <a:off x="3445444" y="163512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8EAE4B40-C615-9F46-9C54-E78DA7C2DE2C}"/>
              </a:ext>
            </a:extLst>
          </p:cNvPr>
          <p:cNvSpPr/>
          <p:nvPr/>
        </p:nvSpPr>
        <p:spPr>
          <a:xfrm>
            <a:off x="4274615" y="1373057"/>
            <a:ext cx="2991511" cy="1828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8F093B-BA31-E446-86C9-D403D3AAFD83}"/>
              </a:ext>
            </a:extLst>
          </p:cNvPr>
          <p:cNvGrpSpPr/>
          <p:nvPr/>
        </p:nvGrpSpPr>
        <p:grpSpPr>
          <a:xfrm rot="2602302">
            <a:off x="3897998" y="1994702"/>
            <a:ext cx="326899" cy="326899"/>
            <a:chOff x="2858106" y="2850746"/>
            <a:chExt cx="759962" cy="759962"/>
          </a:xfrm>
          <a:solidFill>
            <a:schemeClr val="accent3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E1B236-50ED-A44B-90B2-DDA193EB81AD}"/>
                </a:ext>
              </a:extLst>
            </p:cNvPr>
            <p:cNvSpPr/>
            <p:nvPr/>
          </p:nvSpPr>
          <p:spPr>
            <a:xfrm>
              <a:off x="3170394" y="2850746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6393DD8-EE95-A349-9215-0EF52862AA10}"/>
                </a:ext>
              </a:extLst>
            </p:cNvPr>
            <p:cNvSpPr/>
            <p:nvPr/>
          </p:nvSpPr>
          <p:spPr>
            <a:xfrm rot="5400000">
              <a:off x="3159159" y="2851195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DB7516-1375-2944-AF08-C4A8C55B20F5}"/>
              </a:ext>
            </a:extLst>
          </p:cNvPr>
          <p:cNvGrpSpPr/>
          <p:nvPr/>
        </p:nvGrpSpPr>
        <p:grpSpPr>
          <a:xfrm>
            <a:off x="4910755" y="3290070"/>
            <a:ext cx="3320693" cy="1431266"/>
            <a:chOff x="3765835" y="3160936"/>
            <a:chExt cx="4243015" cy="1828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7B5428-8E66-CA4C-96FB-FF67818C4AE0}"/>
                </a:ext>
              </a:extLst>
            </p:cNvPr>
            <p:cNvGrpSpPr/>
            <p:nvPr/>
          </p:nvGrpSpPr>
          <p:grpSpPr>
            <a:xfrm>
              <a:off x="5197168" y="3404640"/>
              <a:ext cx="2625868" cy="1341392"/>
              <a:chOff x="336364" y="1429999"/>
              <a:chExt cx="3024453" cy="154500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B00A58A-0F39-F943-9C89-74123C7ED49D}"/>
                  </a:ext>
                </a:extLst>
              </p:cNvPr>
              <p:cNvSpPr/>
              <p:nvPr/>
            </p:nvSpPr>
            <p:spPr>
              <a:xfrm>
                <a:off x="1427648" y="1429999"/>
                <a:ext cx="949182" cy="42616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C1B8077-C53F-9843-99BE-9318B2AD5490}"/>
                  </a:ext>
                </a:extLst>
              </p:cNvPr>
              <p:cNvSpPr/>
              <p:nvPr/>
            </p:nvSpPr>
            <p:spPr>
              <a:xfrm>
                <a:off x="779951" y="1982887"/>
                <a:ext cx="773429" cy="3472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A4A4AD4-EF21-5B4F-9A1B-CEC46625DFDD}"/>
                  </a:ext>
                </a:extLst>
              </p:cNvPr>
              <p:cNvSpPr/>
              <p:nvPr/>
            </p:nvSpPr>
            <p:spPr>
              <a:xfrm>
                <a:off x="336364" y="2706661"/>
                <a:ext cx="597674" cy="26834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23F9B74-7576-DE44-B946-0FF5E49397F7}"/>
                  </a:ext>
                </a:extLst>
              </p:cNvPr>
              <p:cNvSpPr/>
              <p:nvPr/>
            </p:nvSpPr>
            <p:spPr>
              <a:xfrm>
                <a:off x="1216352" y="2706661"/>
                <a:ext cx="597674" cy="26834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1DA959E-EA2B-AD4C-8C71-0A7220F76CFE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 flipH="1">
                <a:off x="635201" y="2330141"/>
                <a:ext cx="531465" cy="3765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E604C-2822-9E4E-BF6D-11D2CB136226}"/>
                  </a:ext>
                </a:extLst>
              </p:cNvPr>
              <p:cNvCxnSpPr>
                <a:cxnSpLocks/>
                <a:stCxn id="28" idx="2"/>
                <a:endCxn id="30" idx="0"/>
              </p:cNvCxnSpPr>
              <p:nvPr/>
            </p:nvCxnSpPr>
            <p:spPr>
              <a:xfrm>
                <a:off x="1166666" y="2330141"/>
                <a:ext cx="348523" cy="3765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3F0C88F-FE1C-DD46-ACF6-8647C19DDC72}"/>
                  </a:ext>
                </a:extLst>
              </p:cNvPr>
              <p:cNvSpPr/>
              <p:nvPr/>
            </p:nvSpPr>
            <p:spPr>
              <a:xfrm>
                <a:off x="2219802" y="1982887"/>
                <a:ext cx="773430" cy="34725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BEA8CEAF-4799-E842-96F5-AA0E509DF03F}"/>
                  </a:ext>
                </a:extLst>
              </p:cNvPr>
              <p:cNvSpPr/>
              <p:nvPr/>
            </p:nvSpPr>
            <p:spPr>
              <a:xfrm>
                <a:off x="1899844" y="2706659"/>
                <a:ext cx="597674" cy="26834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FA8F7BF4-62DC-F74E-B8BB-69F6320D3DFD}"/>
                  </a:ext>
                </a:extLst>
              </p:cNvPr>
              <p:cNvSpPr/>
              <p:nvPr/>
            </p:nvSpPr>
            <p:spPr>
              <a:xfrm>
                <a:off x="2763143" y="2706660"/>
                <a:ext cx="597674" cy="26834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28A2C94-F0A1-6E47-BFA8-C0461C29A248}"/>
                  </a:ext>
                </a:extLst>
              </p:cNvPr>
              <p:cNvCxnSpPr>
                <a:cxnSpLocks/>
                <a:stCxn id="33" idx="2"/>
                <a:endCxn id="34" idx="0"/>
              </p:cNvCxnSpPr>
              <p:nvPr/>
            </p:nvCxnSpPr>
            <p:spPr>
              <a:xfrm flipH="1">
                <a:off x="2198681" y="2330141"/>
                <a:ext cx="407836" cy="3765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CD101B9-9C92-5242-92D0-5AEE5E9808D0}"/>
                  </a:ext>
                </a:extLst>
              </p:cNvPr>
              <p:cNvCxnSpPr>
                <a:cxnSpLocks/>
                <a:stCxn id="33" idx="2"/>
                <a:endCxn id="35" idx="0"/>
              </p:cNvCxnSpPr>
              <p:nvPr/>
            </p:nvCxnSpPr>
            <p:spPr>
              <a:xfrm>
                <a:off x="2606517" y="2330141"/>
                <a:ext cx="455463" cy="3765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BF37874-D7C2-5F4D-94B4-B9E2045BED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1166666" y="1856163"/>
                <a:ext cx="735573" cy="1267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CA295EB-5A81-2B4E-A3A9-38EB35B395DF}"/>
                  </a:ext>
                </a:extLst>
              </p:cNvPr>
              <p:cNvCxnSpPr>
                <a:cxnSpLocks/>
                <a:stCxn id="27" idx="2"/>
                <a:endCxn id="33" idx="0"/>
              </p:cNvCxnSpPr>
              <p:nvPr/>
            </p:nvCxnSpPr>
            <p:spPr>
              <a:xfrm>
                <a:off x="1902239" y="1856163"/>
                <a:ext cx="704278" cy="1267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E67966E-6D7D-AA4F-A2E5-97726BE92706}"/>
                </a:ext>
              </a:extLst>
            </p:cNvPr>
            <p:cNvGrpSpPr/>
            <p:nvPr/>
          </p:nvGrpSpPr>
          <p:grpSpPr>
            <a:xfrm>
              <a:off x="3765835" y="3758947"/>
              <a:ext cx="326899" cy="326899"/>
              <a:chOff x="2858106" y="2850746"/>
              <a:chExt cx="759962" cy="759962"/>
            </a:xfrm>
            <a:solidFill>
              <a:schemeClr val="accent3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17BD4C2-11D4-9A4D-975B-CE700635EA5B}"/>
                  </a:ext>
                </a:extLst>
              </p:cNvPr>
              <p:cNvSpPr/>
              <p:nvPr/>
            </p:nvSpPr>
            <p:spPr>
              <a:xfrm>
                <a:off x="3170394" y="2850746"/>
                <a:ext cx="157855" cy="7599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5400982-4420-5742-83D1-2A18317D10E9}"/>
                  </a:ext>
                </a:extLst>
              </p:cNvPr>
              <p:cNvSpPr/>
              <p:nvPr/>
            </p:nvSpPr>
            <p:spPr>
              <a:xfrm rot="5400000">
                <a:off x="3159159" y="2851195"/>
                <a:ext cx="157855" cy="7599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8BD11D-B563-4A4B-844B-6CB6E7855DC9}"/>
                </a:ext>
              </a:extLst>
            </p:cNvPr>
            <p:cNvSpPr/>
            <p:nvPr/>
          </p:nvSpPr>
          <p:spPr>
            <a:xfrm>
              <a:off x="4088150" y="3409777"/>
              <a:ext cx="600542" cy="9045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4" name="Double Bracket 43">
              <a:extLst>
                <a:ext uri="{FF2B5EF4-FFF2-40B4-BE49-F238E27FC236}">
                  <a16:creationId xmlns:a16="http://schemas.microsoft.com/office/drawing/2014/main" id="{10F16208-3C5B-FC43-943B-D9D882CC8C7C}"/>
                </a:ext>
              </a:extLst>
            </p:cNvPr>
            <p:cNvSpPr/>
            <p:nvPr/>
          </p:nvSpPr>
          <p:spPr>
            <a:xfrm>
              <a:off x="5017339" y="3160936"/>
              <a:ext cx="2991511" cy="18288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D352F3-149D-2A4D-8346-6598590E68D4}"/>
                </a:ext>
              </a:extLst>
            </p:cNvPr>
            <p:cNvGrpSpPr/>
            <p:nvPr/>
          </p:nvGrpSpPr>
          <p:grpSpPr>
            <a:xfrm rot="2602302">
              <a:off x="4588591" y="3758946"/>
              <a:ext cx="326899" cy="326899"/>
              <a:chOff x="2858106" y="2850746"/>
              <a:chExt cx="759962" cy="759962"/>
            </a:xfrm>
            <a:solidFill>
              <a:schemeClr val="accent3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195882C-718B-BE4A-AAE2-EDF2A9E20BF0}"/>
                  </a:ext>
                </a:extLst>
              </p:cNvPr>
              <p:cNvSpPr/>
              <p:nvPr/>
            </p:nvSpPr>
            <p:spPr>
              <a:xfrm>
                <a:off x="3170394" y="2850746"/>
                <a:ext cx="157855" cy="7599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B6D50C8-3D4F-7E42-A0E4-A2E04DA200E9}"/>
                  </a:ext>
                </a:extLst>
              </p:cNvPr>
              <p:cNvSpPr/>
              <p:nvPr/>
            </p:nvSpPr>
            <p:spPr>
              <a:xfrm rot="5400000">
                <a:off x="3159159" y="2851195"/>
                <a:ext cx="157855" cy="7599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7A3E03-DCF7-E946-982D-98874F6F378F}"/>
              </a:ext>
            </a:extLst>
          </p:cNvPr>
          <p:cNvGrpSpPr/>
          <p:nvPr/>
        </p:nvGrpSpPr>
        <p:grpSpPr>
          <a:xfrm>
            <a:off x="8032845" y="4940511"/>
            <a:ext cx="2009330" cy="1026441"/>
            <a:chOff x="336364" y="1429999"/>
            <a:chExt cx="3024453" cy="1545005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7877685-BB6B-A14A-A0AA-E5EB3B29F7F9}"/>
                </a:ext>
              </a:extLst>
            </p:cNvPr>
            <p:cNvSpPr/>
            <p:nvPr/>
          </p:nvSpPr>
          <p:spPr>
            <a:xfrm>
              <a:off x="1427648" y="1429999"/>
              <a:ext cx="949182" cy="42616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28B815E-E111-2F4D-965A-288061E9460A}"/>
                </a:ext>
              </a:extLst>
            </p:cNvPr>
            <p:cNvSpPr/>
            <p:nvPr/>
          </p:nvSpPr>
          <p:spPr>
            <a:xfrm>
              <a:off x="779951" y="1982887"/>
              <a:ext cx="773429" cy="3472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8EDEDD3-9689-3647-B0BE-FB841D001BFE}"/>
                </a:ext>
              </a:extLst>
            </p:cNvPr>
            <p:cNvSpPr/>
            <p:nvPr/>
          </p:nvSpPr>
          <p:spPr>
            <a:xfrm>
              <a:off x="336364" y="2706661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17EC746-DA29-0449-838B-306A7E66E8CC}"/>
                </a:ext>
              </a:extLst>
            </p:cNvPr>
            <p:cNvSpPr/>
            <p:nvPr/>
          </p:nvSpPr>
          <p:spPr>
            <a:xfrm>
              <a:off x="1216352" y="2706661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0AC7BE6-1047-904E-91AB-DEE592F2ACA5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635201" y="2330141"/>
              <a:ext cx="531465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BA0BEE8-1DA8-E54A-9DAF-3AD266A5D5CC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1166666" y="2330141"/>
              <a:ext cx="348523" cy="376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444546B-9D1F-E744-939F-1D6F05BFC8F1}"/>
                </a:ext>
              </a:extLst>
            </p:cNvPr>
            <p:cNvSpPr/>
            <p:nvPr/>
          </p:nvSpPr>
          <p:spPr>
            <a:xfrm>
              <a:off x="2219802" y="1982887"/>
              <a:ext cx="773430" cy="34725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>
                <a:highlight>
                  <a:srgbClr val="FFFF00"/>
                </a:highlight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7BADBF0-433A-B447-96ED-DF7A73FDC88C}"/>
                </a:ext>
              </a:extLst>
            </p:cNvPr>
            <p:cNvSpPr/>
            <p:nvPr/>
          </p:nvSpPr>
          <p:spPr>
            <a:xfrm>
              <a:off x="1899844" y="2706659"/>
              <a:ext cx="597674" cy="26834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609BF06-9201-BB45-B738-854EC6B2581C}"/>
                </a:ext>
              </a:extLst>
            </p:cNvPr>
            <p:cNvSpPr/>
            <p:nvPr/>
          </p:nvSpPr>
          <p:spPr>
            <a:xfrm>
              <a:off x="2763143" y="2706660"/>
              <a:ext cx="597674" cy="2683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FCBC6C4-535C-D44E-A34B-D21A3AED63C5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 flipH="1">
              <a:off x="2198681" y="2330141"/>
              <a:ext cx="407836" cy="37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343301F-0B36-9F45-825C-90D91AE09665}"/>
                </a:ext>
              </a:extLst>
            </p:cNvPr>
            <p:cNvCxnSpPr>
              <a:cxnSpLocks/>
              <a:stCxn id="58" idx="2"/>
              <a:endCxn id="60" idx="0"/>
            </p:cNvCxnSpPr>
            <p:nvPr/>
          </p:nvCxnSpPr>
          <p:spPr>
            <a:xfrm>
              <a:off x="2606517" y="2330141"/>
              <a:ext cx="455463" cy="37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EDAC71D-B58B-F642-A628-A8E29CD4F94E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 flipH="1">
              <a:off x="1166666" y="1856163"/>
              <a:ext cx="735573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489A36C-EE9F-934D-9453-960F6D7099A6}"/>
                </a:ext>
              </a:extLst>
            </p:cNvPr>
            <p:cNvCxnSpPr>
              <a:cxnSpLocks/>
              <a:stCxn id="52" idx="2"/>
              <a:endCxn id="58" idx="0"/>
            </p:cNvCxnSpPr>
            <p:nvPr/>
          </p:nvCxnSpPr>
          <p:spPr>
            <a:xfrm>
              <a:off x="1902239" y="1856163"/>
              <a:ext cx="704278" cy="126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263F01-8E3E-ED44-9611-6ECAA2FDFF84}"/>
              </a:ext>
            </a:extLst>
          </p:cNvPr>
          <p:cNvGrpSpPr/>
          <p:nvPr/>
        </p:nvGrpSpPr>
        <p:grpSpPr>
          <a:xfrm>
            <a:off x="6761170" y="5245308"/>
            <a:ext cx="250145" cy="250145"/>
            <a:chOff x="2858106" y="2850746"/>
            <a:chExt cx="759962" cy="759962"/>
          </a:xfrm>
          <a:solidFill>
            <a:schemeClr val="accent3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38EF83-BFF6-BA45-BAB5-EE80D054022F}"/>
                </a:ext>
              </a:extLst>
            </p:cNvPr>
            <p:cNvSpPr/>
            <p:nvPr/>
          </p:nvSpPr>
          <p:spPr>
            <a:xfrm>
              <a:off x="3170394" y="2850746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4D9A6E-D203-7346-BDC5-294AF36639D5}"/>
                </a:ext>
              </a:extLst>
            </p:cNvPr>
            <p:cNvSpPr/>
            <p:nvPr/>
          </p:nvSpPr>
          <p:spPr>
            <a:xfrm rot="5400000">
              <a:off x="3159159" y="2851195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0B2AE1C-0A21-EA40-AD4E-1E4F38C79680}"/>
              </a:ext>
            </a:extLst>
          </p:cNvPr>
          <p:cNvSpPr/>
          <p:nvPr/>
        </p:nvSpPr>
        <p:spPr>
          <a:xfrm>
            <a:off x="7099062" y="5036176"/>
            <a:ext cx="4356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69" name="Double Bracket 68">
            <a:extLst>
              <a:ext uri="{FF2B5EF4-FFF2-40B4-BE49-F238E27FC236}">
                <a16:creationId xmlns:a16="http://schemas.microsoft.com/office/drawing/2014/main" id="{70098028-E1B0-454D-9FE0-1972797C95B9}"/>
              </a:ext>
            </a:extLst>
          </p:cNvPr>
          <p:cNvSpPr/>
          <p:nvPr/>
        </p:nvSpPr>
        <p:spPr>
          <a:xfrm>
            <a:off x="7853016" y="4801375"/>
            <a:ext cx="2305273" cy="140928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07548A-83FB-524F-95A1-34B0BB1B8BFC}"/>
              </a:ext>
            </a:extLst>
          </p:cNvPr>
          <p:cNvGrpSpPr/>
          <p:nvPr/>
        </p:nvGrpSpPr>
        <p:grpSpPr>
          <a:xfrm rot="2602302">
            <a:off x="7466476" y="5284990"/>
            <a:ext cx="250145" cy="250145"/>
            <a:chOff x="2858106" y="2850746"/>
            <a:chExt cx="759962" cy="759962"/>
          </a:xfrm>
          <a:solidFill>
            <a:schemeClr val="accent3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52078AF-F21E-D94D-82D6-C771F9F50ED6}"/>
                </a:ext>
              </a:extLst>
            </p:cNvPr>
            <p:cNvSpPr/>
            <p:nvPr/>
          </p:nvSpPr>
          <p:spPr>
            <a:xfrm>
              <a:off x="3170394" y="2850746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1F24C6-3C93-CF4A-A602-57A69DF1D56F}"/>
                </a:ext>
              </a:extLst>
            </p:cNvPr>
            <p:cNvSpPr/>
            <p:nvPr/>
          </p:nvSpPr>
          <p:spPr>
            <a:xfrm rot="5400000">
              <a:off x="3159159" y="2851195"/>
              <a:ext cx="157855" cy="759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EE5B0A3-25DC-DE47-B154-F6D1A76393C5}"/>
                  </a:ext>
                </a:extLst>
              </p:cNvPr>
              <p:cNvSpPr/>
              <p:nvPr/>
            </p:nvSpPr>
            <p:spPr>
              <a:xfrm>
                <a:off x="650631" y="4619530"/>
                <a:ext cx="4947893" cy="7331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i="1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RU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endChr m:val=""/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𝑆𝑢𝑚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𝑅𝑒𝑠𝑖𝑑𝑢𝑎𝑙𝑠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𝑟𝑒𝑠𝑖𝑑𝑢𝑎𝑙𝑠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EE5B0A3-25DC-DE47-B154-F6D1A7639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1" y="4619530"/>
                <a:ext cx="4947893" cy="733149"/>
              </a:xfrm>
              <a:prstGeom prst="rect">
                <a:avLst/>
              </a:prstGeom>
              <a:blipFill>
                <a:blip r:embed="rId2"/>
                <a:stretch>
                  <a:fillRect t="-51667" b="-48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AC88663-D655-3742-83C4-A00237DB89CD}"/>
                  </a:ext>
                </a:extLst>
              </p:cNvPr>
              <p:cNvSpPr/>
              <p:nvPr/>
            </p:nvSpPr>
            <p:spPr>
              <a:xfrm>
                <a:off x="659203" y="5798177"/>
                <a:ext cx="659229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𝐺𝑎𝑖𝑛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𝑆𝑖𝑚𝑖𝑙𝑎𝑟𝑖𝑡𝑦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𝑙𝑒𝑎𝑓𝑒𝑠</m:t>
                              </m:r>
                            </m:e>
                          </m:d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𝑆𝑖𝑚𝑖𝑙𝑎𝑟𝑖𝑡𝑦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</m:d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AC88663-D655-3742-83C4-A00237DB8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03" y="5798177"/>
                <a:ext cx="6592295" cy="369332"/>
              </a:xfrm>
              <a:prstGeom prst="rect">
                <a:avLst/>
              </a:prstGeom>
              <a:blipFill>
                <a:blip r:embed="rId3"/>
                <a:stretch>
                  <a:fillRect t="-112903" b="-17419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84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0C02-5B71-1343-9574-C77DB703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4.3 XGBoost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73F9-CBFF-0B4C-8D45-60D84937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Hyperparameters tuning and model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42BB-419E-2E4D-9894-06A091081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ABA706-F982-7341-A145-1EC5303567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65" y="4068286"/>
            <a:ext cx="3194852" cy="243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0DA8358-735E-3C4D-A73E-BC5E17EDE9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5" y="1383544"/>
            <a:ext cx="3194852" cy="24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203FAF5-1E43-1849-94B2-BD2E0E65CD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48" y="1183849"/>
            <a:ext cx="5868718" cy="34640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2A97E0-EB60-7B4C-96A1-4C52EE934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33133"/>
              </p:ext>
            </p:extLst>
          </p:nvPr>
        </p:nvGraphicFramePr>
        <p:xfrm>
          <a:off x="5382889" y="4702709"/>
          <a:ext cx="2809612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3638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1045974">
                  <a:extLst>
                    <a:ext uri="{9D8B030D-6E8A-4147-A177-3AD203B41FA5}">
                      <a16:colId xmlns:a16="http://schemas.microsoft.com/office/drawing/2014/main" val="109333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</a:t>
                      </a:r>
                      <a:r>
                        <a:rPr lang="en-RU" sz="1400" b="0" baseline="0" dirty="0"/>
                        <a:t> (test)</a:t>
                      </a:r>
                      <a:endParaRPr lang="en-RU" sz="1400" b="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 </a:t>
                      </a:r>
                      <a:r>
                        <a:rPr lang="en-RU" sz="1400" b="0" baseline="0" dirty="0"/>
                        <a:t>(cross.val)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0.878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RMSE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93.85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Max Error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463.34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  <p:sp>
        <p:nvSpPr>
          <p:cNvPr id="11" name="Down Arrow 10">
            <a:extLst>
              <a:ext uri="{FF2B5EF4-FFF2-40B4-BE49-F238E27FC236}">
                <a16:creationId xmlns:a16="http://schemas.microsoft.com/office/drawing/2014/main" id="{76F29D42-90F6-6E49-A20E-D190E1409175}"/>
              </a:ext>
            </a:extLst>
          </p:cNvPr>
          <p:cNvSpPr/>
          <p:nvPr/>
        </p:nvSpPr>
        <p:spPr>
          <a:xfrm rot="10800000">
            <a:off x="7881866" y="5096728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65992AE-1334-2E40-A8A9-55E5273479E7}"/>
              </a:ext>
            </a:extLst>
          </p:cNvPr>
          <p:cNvSpPr/>
          <p:nvPr/>
        </p:nvSpPr>
        <p:spPr>
          <a:xfrm rot="10800000">
            <a:off x="7887182" y="547480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7D4AE62-187C-8347-BC21-8E8A471D05DD}"/>
              </a:ext>
            </a:extLst>
          </p:cNvPr>
          <p:cNvSpPr/>
          <p:nvPr/>
        </p:nvSpPr>
        <p:spPr>
          <a:xfrm rot="10800000">
            <a:off x="7877190" y="584224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53A104F-A0A3-1C4B-8EBB-A8B25C8CE22F}"/>
              </a:ext>
            </a:extLst>
          </p:cNvPr>
          <p:cNvSpPr/>
          <p:nvPr/>
        </p:nvSpPr>
        <p:spPr>
          <a:xfrm>
            <a:off x="7887181" y="623626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97D77-0461-9247-A1BE-9FDDA42564A0}"/>
              </a:ext>
            </a:extLst>
          </p:cNvPr>
          <p:cNvSpPr/>
          <p:nvPr/>
        </p:nvSpPr>
        <p:spPr>
          <a:xfrm>
            <a:off x="1223756" y="1192950"/>
            <a:ext cx="2840922" cy="208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Tree depth optimization</a:t>
            </a:r>
            <a:endParaRPr lang="en-RU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34B5C2-79BE-4744-9B51-070A3A087390}"/>
              </a:ext>
            </a:extLst>
          </p:cNvPr>
          <p:cNvSpPr/>
          <p:nvPr/>
        </p:nvSpPr>
        <p:spPr>
          <a:xfrm>
            <a:off x="1200606" y="3839696"/>
            <a:ext cx="2840922" cy="208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Number of Trees optimization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235705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B002-E76A-6B40-A849-4983964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4.4 LightGBM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42444-CD1C-BC49-BCB0-1BBA1300F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Hyperparameters tuning and model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A177-1E74-2E42-94A9-B198E52A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B728F-165A-3A4E-9FA5-045CE434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6" y="1413691"/>
            <a:ext cx="7710426" cy="43816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061FB58-DBEC-4540-9901-D4D342D028F7}"/>
              </a:ext>
            </a:extLst>
          </p:cNvPr>
          <p:cNvGrpSpPr/>
          <p:nvPr/>
        </p:nvGrpSpPr>
        <p:grpSpPr>
          <a:xfrm>
            <a:off x="560045" y="1425564"/>
            <a:ext cx="3446206" cy="1998551"/>
            <a:chOff x="343916" y="1558566"/>
            <a:chExt cx="3446206" cy="199855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E0D3848-B50E-B048-8E4B-B361A5ACB0A8}"/>
                </a:ext>
              </a:extLst>
            </p:cNvPr>
            <p:cNvSpPr/>
            <p:nvPr/>
          </p:nvSpPr>
          <p:spPr>
            <a:xfrm>
              <a:off x="344557" y="1752233"/>
              <a:ext cx="3445565" cy="1804884"/>
            </a:xfrm>
            <a:prstGeom prst="roundRect">
              <a:avLst>
                <a:gd name="adj" fmla="val 3764"/>
              </a:avLst>
            </a:prstGeom>
            <a:solidFill>
              <a:schemeClr val="bg1">
                <a:lumMod val="9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24E875-7242-1E48-A1D1-20DD709EF4A6}"/>
                </a:ext>
              </a:extLst>
            </p:cNvPr>
            <p:cNvSpPr/>
            <p:nvPr/>
          </p:nvSpPr>
          <p:spPr>
            <a:xfrm>
              <a:off x="568166" y="2065738"/>
              <a:ext cx="306998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RU" sz="1400" b="1" dirty="0">
                  <a:solidFill>
                    <a:srgbClr val="002060"/>
                  </a:solidFill>
                </a:rPr>
                <a:t>param_grid_lgb</a:t>
              </a:r>
              <a:r>
                <a:rPr lang="en-RU" sz="1400" dirty="0"/>
                <a:t> = {</a:t>
              </a:r>
            </a:p>
            <a:p>
              <a:r>
                <a:rPr lang="en-RU" sz="1400" dirty="0"/>
                <a:t>    </a:t>
              </a:r>
              <a:r>
                <a:rPr lang="en-RU" sz="1400" dirty="0">
                  <a:solidFill>
                    <a:schemeClr val="accent3">
                      <a:lumMod val="50000"/>
                    </a:schemeClr>
                  </a:solidFill>
                </a:rPr>
                <a:t>'learning_rate'</a:t>
              </a:r>
              <a:r>
                <a:rPr lang="en-RU" sz="1400" dirty="0"/>
                <a:t> : [0.01, 0.1],</a:t>
              </a:r>
            </a:p>
            <a:p>
              <a:r>
                <a:rPr lang="en-RU" sz="1400" dirty="0"/>
                <a:t>    </a:t>
              </a:r>
              <a:r>
                <a:rPr lang="en-RU" sz="1400" dirty="0">
                  <a:solidFill>
                    <a:schemeClr val="accent3">
                      <a:lumMod val="50000"/>
                    </a:schemeClr>
                  </a:solidFill>
                </a:rPr>
                <a:t>'n_estimators’</a:t>
              </a:r>
              <a:r>
                <a:rPr lang="en-RU" sz="1400" dirty="0"/>
                <a:t> : [500, 1000, 1500],</a:t>
              </a:r>
            </a:p>
            <a:p>
              <a:r>
                <a:rPr lang="en-RU" sz="1400" dirty="0"/>
                <a:t>    </a:t>
              </a:r>
              <a:r>
                <a:rPr lang="en-RU" sz="1400" dirty="0">
                  <a:solidFill>
                    <a:schemeClr val="accent3">
                      <a:lumMod val="50000"/>
                    </a:schemeClr>
                  </a:solidFill>
                </a:rPr>
                <a:t>'max_depth’ </a:t>
              </a:r>
              <a:r>
                <a:rPr lang="en-RU" sz="1400" dirty="0"/>
                <a:t>: [10, 20],</a:t>
              </a:r>
            </a:p>
            <a:p>
              <a:r>
                <a:rPr lang="en-RU" sz="1400" dirty="0"/>
                <a:t>    </a:t>
              </a:r>
              <a:r>
                <a:rPr lang="en-RU" sz="1400" dirty="0">
                  <a:solidFill>
                    <a:schemeClr val="accent3">
                      <a:lumMod val="50000"/>
                    </a:schemeClr>
                  </a:solidFill>
                </a:rPr>
                <a:t>'num_leaves’ </a:t>
              </a:r>
              <a:r>
                <a:rPr lang="en-RU" sz="1400" dirty="0"/>
                <a:t>: [100]</a:t>
              </a:r>
            </a:p>
            <a:p>
              <a:r>
                <a:rPr lang="en-RU" sz="1400" dirty="0"/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DD56F1-E6AD-1C49-9768-9E0EA62F1A0B}"/>
                </a:ext>
              </a:extLst>
            </p:cNvPr>
            <p:cNvGrpSpPr/>
            <p:nvPr/>
          </p:nvGrpSpPr>
          <p:grpSpPr>
            <a:xfrm>
              <a:off x="343916" y="1558566"/>
              <a:ext cx="3446206" cy="414215"/>
              <a:chOff x="343916" y="1558566"/>
              <a:chExt cx="3446206" cy="414215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5DD3965-D048-FA4C-B18F-53D394842A53}"/>
                  </a:ext>
                </a:extLst>
              </p:cNvPr>
              <p:cNvSpPr/>
              <p:nvPr/>
            </p:nvSpPr>
            <p:spPr>
              <a:xfrm>
                <a:off x="344557" y="1558566"/>
                <a:ext cx="3445565" cy="384313"/>
              </a:xfrm>
              <a:prstGeom prst="roundRect">
                <a:avLst/>
              </a:pr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D74BD3-0DE4-6A46-8475-6588787E5EF5}"/>
                  </a:ext>
                </a:extLst>
              </p:cNvPr>
              <p:cNvSpPr/>
              <p:nvPr/>
            </p:nvSpPr>
            <p:spPr>
              <a:xfrm>
                <a:off x="343916" y="1769077"/>
                <a:ext cx="3445565" cy="203704"/>
              </a:xfrm>
              <a:prstGeom prst="rect">
                <a:avLst/>
              </a:pr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6DD971-FF97-9E48-A244-B45BED3B048C}"/>
                  </a:ext>
                </a:extLst>
              </p:cNvPr>
              <p:cNvSpPr/>
              <p:nvPr/>
            </p:nvSpPr>
            <p:spPr>
              <a:xfrm>
                <a:off x="466485" y="1667397"/>
                <a:ext cx="203360" cy="2033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8EBFF3F-1001-0B4D-9EBC-C4587B3C3D41}"/>
                  </a:ext>
                </a:extLst>
              </p:cNvPr>
              <p:cNvSpPr/>
              <p:nvPr/>
            </p:nvSpPr>
            <p:spPr>
              <a:xfrm>
                <a:off x="718668" y="1667397"/>
                <a:ext cx="203360" cy="2033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D77E55-F40C-4A49-B53E-F2A474B52EB9}"/>
                  </a:ext>
                </a:extLst>
              </p:cNvPr>
              <p:cNvSpPr/>
              <p:nvPr/>
            </p:nvSpPr>
            <p:spPr>
              <a:xfrm>
                <a:off x="970851" y="1667397"/>
                <a:ext cx="203360" cy="20336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</p:grp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840C6B7-8671-E042-8D58-5A0F22393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00513"/>
              </p:ext>
            </p:extLst>
          </p:nvPr>
        </p:nvGraphicFramePr>
        <p:xfrm>
          <a:off x="682614" y="3941151"/>
          <a:ext cx="2809612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3638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1045974">
                  <a:extLst>
                    <a:ext uri="{9D8B030D-6E8A-4147-A177-3AD203B41FA5}">
                      <a16:colId xmlns:a16="http://schemas.microsoft.com/office/drawing/2014/main" val="109333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</a:t>
                      </a:r>
                      <a:r>
                        <a:rPr lang="en-RU" sz="1400" b="0" baseline="0" dirty="0"/>
                        <a:t> (test)</a:t>
                      </a:r>
                      <a:endParaRPr lang="en-RU" sz="1400" b="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 </a:t>
                      </a:r>
                      <a:r>
                        <a:rPr lang="en-RU" sz="1400" b="0" baseline="0" dirty="0"/>
                        <a:t>(cross.val)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0.868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RMSE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97.90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Max Error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493.41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  <p:sp>
        <p:nvSpPr>
          <p:cNvPr id="18" name="Down Arrow 17">
            <a:extLst>
              <a:ext uri="{FF2B5EF4-FFF2-40B4-BE49-F238E27FC236}">
                <a16:creationId xmlns:a16="http://schemas.microsoft.com/office/drawing/2014/main" id="{2681AF60-81B4-5446-80E5-9A8360D5B63D}"/>
              </a:ext>
            </a:extLst>
          </p:cNvPr>
          <p:cNvSpPr/>
          <p:nvPr/>
        </p:nvSpPr>
        <p:spPr>
          <a:xfrm rot="10800000">
            <a:off x="3182179" y="471547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332E70B-1BE6-4842-8716-3070B404A0AB}"/>
              </a:ext>
            </a:extLst>
          </p:cNvPr>
          <p:cNvSpPr/>
          <p:nvPr/>
        </p:nvSpPr>
        <p:spPr>
          <a:xfrm rot="10800000">
            <a:off x="3188812" y="5082910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E44BF30-46C6-4646-94C4-7DBD60D269A4}"/>
              </a:ext>
            </a:extLst>
          </p:cNvPr>
          <p:cNvSpPr/>
          <p:nvPr/>
        </p:nvSpPr>
        <p:spPr>
          <a:xfrm>
            <a:off x="3182178" y="5489789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B46E4B9-F90F-9C49-8D33-EBB6A1C7CF8E}"/>
              </a:ext>
            </a:extLst>
          </p:cNvPr>
          <p:cNvSpPr/>
          <p:nvPr/>
        </p:nvSpPr>
        <p:spPr>
          <a:xfrm rot="10800000">
            <a:off x="3182681" y="4328311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03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CAE-1124-DE4A-8CC8-DC28577A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4.5 CatBoost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170D6-79BE-8344-94BD-65B222FA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Model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B520-77ED-F349-A506-9504FCD8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AB2F3-D302-4645-A839-185159745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30" y="1361435"/>
            <a:ext cx="6934298" cy="394060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9A85EC-A365-944C-A8C0-BF431E0BE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93230"/>
              </p:ext>
            </p:extLst>
          </p:nvPr>
        </p:nvGraphicFramePr>
        <p:xfrm>
          <a:off x="974565" y="1562933"/>
          <a:ext cx="2809612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3638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1045974">
                  <a:extLst>
                    <a:ext uri="{9D8B030D-6E8A-4147-A177-3AD203B41FA5}">
                      <a16:colId xmlns:a16="http://schemas.microsoft.com/office/drawing/2014/main" val="109333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</a:t>
                      </a:r>
                      <a:r>
                        <a:rPr lang="en-RU" sz="1400" b="0" baseline="0" dirty="0"/>
                        <a:t> (test)</a:t>
                      </a:r>
                      <a:endParaRPr lang="en-RU" sz="1400" b="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0.847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R</a:t>
                      </a:r>
                      <a:r>
                        <a:rPr lang="en-RU" sz="1400" b="0" baseline="30000" dirty="0"/>
                        <a:t>2 </a:t>
                      </a:r>
                      <a:r>
                        <a:rPr lang="en-RU" sz="1400" b="0" baseline="0" dirty="0"/>
                        <a:t>(cross.val)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/>
                        <a:t>0.882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RMSE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92.29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U" sz="1400" b="0" dirty="0"/>
                        <a:t>Max Error (K)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/>
                        <a:t>480.35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A92A2393-7313-BE4B-9249-E97AE672875D}"/>
              </a:ext>
            </a:extLst>
          </p:cNvPr>
          <p:cNvSpPr/>
          <p:nvPr/>
        </p:nvSpPr>
        <p:spPr>
          <a:xfrm rot="10800000">
            <a:off x="3474130" y="2337252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5730EC1-507F-154F-AC9D-1B4CF91F64E8}"/>
              </a:ext>
            </a:extLst>
          </p:cNvPr>
          <p:cNvSpPr/>
          <p:nvPr/>
        </p:nvSpPr>
        <p:spPr>
          <a:xfrm rot="10800000">
            <a:off x="3480763" y="2704692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35A194B-A5F0-DE48-96C1-DC073E6D3A0F}"/>
              </a:ext>
            </a:extLst>
          </p:cNvPr>
          <p:cNvSpPr/>
          <p:nvPr/>
        </p:nvSpPr>
        <p:spPr>
          <a:xfrm>
            <a:off x="3474129" y="3111571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49C6032-504D-A142-9850-DC3B4833787C}"/>
              </a:ext>
            </a:extLst>
          </p:cNvPr>
          <p:cNvSpPr/>
          <p:nvPr/>
        </p:nvSpPr>
        <p:spPr>
          <a:xfrm rot="10800000">
            <a:off x="3474632" y="1950093"/>
            <a:ext cx="143943" cy="278029"/>
          </a:xfrm>
          <a:prstGeom prst="downArrow">
            <a:avLst>
              <a:gd name="adj1" fmla="val 50000"/>
              <a:gd name="adj2" fmla="val 899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9EC113-B109-C643-AE0B-F4C44E33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0" y="3526263"/>
            <a:ext cx="444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3507-1CB3-3B47-A06E-8829F597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4.6 Models Stacking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FE6D-DC7F-1C41-9AEF-0C5209CD5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Model perfomance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06E36-7410-EB4C-8995-287F9F80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2A09F-C045-B942-854D-D246693AC50F}"/>
              </a:ext>
            </a:extLst>
          </p:cNvPr>
          <p:cNvSpPr/>
          <p:nvPr/>
        </p:nvSpPr>
        <p:spPr>
          <a:xfrm>
            <a:off x="872965" y="1209755"/>
            <a:ext cx="4031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200" dirty="0"/>
              <a:t>A box-and-whisker plot is then created comparing the distribution negative MAE scores for each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997EE-CE32-3140-9D91-4F170610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0" y="1731098"/>
            <a:ext cx="4031579" cy="221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10DE5-BD4C-D641-81F1-BF49231A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76" y="1234980"/>
            <a:ext cx="5479312" cy="531858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22465-5957-784D-98E2-29D711E510EA}"/>
              </a:ext>
            </a:extLst>
          </p:cNvPr>
          <p:cNvGrpSpPr/>
          <p:nvPr/>
        </p:nvGrpSpPr>
        <p:grpSpPr>
          <a:xfrm>
            <a:off x="794710" y="4137247"/>
            <a:ext cx="4031579" cy="2313983"/>
            <a:chOff x="5671595" y="4283586"/>
            <a:chExt cx="4031579" cy="231398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9CB25D8-03BF-0F43-864E-07465D5EAAA6}"/>
                </a:ext>
              </a:extLst>
            </p:cNvPr>
            <p:cNvSpPr/>
            <p:nvPr/>
          </p:nvSpPr>
          <p:spPr>
            <a:xfrm>
              <a:off x="5671595" y="4283586"/>
              <a:ext cx="1236090" cy="2313983"/>
            </a:xfrm>
            <a:prstGeom prst="roundRect">
              <a:avLst>
                <a:gd name="adj" fmla="val 10112"/>
              </a:avLst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3BA54E5-AA7F-6741-80DD-AAB4E74738F5}"/>
                </a:ext>
              </a:extLst>
            </p:cNvPr>
            <p:cNvSpPr/>
            <p:nvPr/>
          </p:nvSpPr>
          <p:spPr>
            <a:xfrm>
              <a:off x="5860607" y="5171569"/>
              <a:ext cx="881135" cy="35459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200" dirty="0">
                  <a:solidFill>
                    <a:srgbClr val="002060"/>
                  </a:solidFill>
                </a:rPr>
                <a:t>XGBoost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5E37477-9D3D-2244-8A22-65D3DB85E265}"/>
                </a:ext>
              </a:extLst>
            </p:cNvPr>
            <p:cNvSpPr/>
            <p:nvPr/>
          </p:nvSpPr>
          <p:spPr>
            <a:xfrm>
              <a:off x="5860608" y="5635532"/>
              <a:ext cx="881135" cy="35459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100" dirty="0">
                  <a:solidFill>
                    <a:srgbClr val="002060"/>
                  </a:solidFill>
                </a:rPr>
                <a:t>LightGBM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7D62C33-373E-8F4B-AD52-B223C5EB8B26}"/>
                </a:ext>
              </a:extLst>
            </p:cNvPr>
            <p:cNvSpPr/>
            <p:nvPr/>
          </p:nvSpPr>
          <p:spPr>
            <a:xfrm>
              <a:off x="5860608" y="6057826"/>
              <a:ext cx="881135" cy="35459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200" dirty="0">
                  <a:solidFill>
                    <a:srgbClr val="002060"/>
                  </a:solidFill>
                </a:rPr>
                <a:t>CatBoost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D6983CA-E033-7B46-B638-872F1DD0F8C0}"/>
                </a:ext>
              </a:extLst>
            </p:cNvPr>
            <p:cNvSpPr/>
            <p:nvPr/>
          </p:nvSpPr>
          <p:spPr>
            <a:xfrm>
              <a:off x="5860606" y="4721089"/>
              <a:ext cx="881135" cy="35459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U" sz="1100" dirty="0">
                  <a:solidFill>
                    <a:srgbClr val="002060"/>
                  </a:solidFill>
                </a:rPr>
                <a:t>Random forest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30BCD-5D47-7F4D-B684-18175F0A190C}"/>
                </a:ext>
              </a:extLst>
            </p:cNvPr>
            <p:cNvSpPr txBox="1"/>
            <p:nvPr/>
          </p:nvSpPr>
          <p:spPr>
            <a:xfrm>
              <a:off x="5918797" y="4353963"/>
              <a:ext cx="881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600" dirty="0">
                  <a:solidFill>
                    <a:srgbClr val="002060"/>
                  </a:solidFill>
                </a:rPr>
                <a:t>level 0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5DC8A7-BBCD-2549-AA51-734CC80BD452}"/>
                </a:ext>
              </a:extLst>
            </p:cNvPr>
            <p:cNvGrpSpPr/>
            <p:nvPr/>
          </p:nvGrpSpPr>
          <p:grpSpPr>
            <a:xfrm>
              <a:off x="7420430" y="4619848"/>
              <a:ext cx="1086962" cy="1853268"/>
              <a:chOff x="7407316" y="4651703"/>
              <a:chExt cx="1086962" cy="155403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DC0C403-BC6D-584B-AA69-EAE0709691DB}"/>
                  </a:ext>
                </a:extLst>
              </p:cNvPr>
              <p:cNvSpPr/>
              <p:nvPr/>
            </p:nvSpPr>
            <p:spPr>
              <a:xfrm>
                <a:off x="7407316" y="4651703"/>
                <a:ext cx="1086962" cy="1554034"/>
              </a:xfrm>
              <a:prstGeom prst="roundRect">
                <a:avLst/>
              </a:pr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RU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5A51F7-FF41-8846-9F56-3D23698B37C1}"/>
                  </a:ext>
                </a:extLst>
              </p:cNvPr>
              <p:cNvSpPr txBox="1"/>
              <p:nvPr/>
            </p:nvSpPr>
            <p:spPr>
              <a:xfrm>
                <a:off x="7643538" y="4730105"/>
                <a:ext cx="850740" cy="258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RU" sz="1400" dirty="0"/>
                  <a:t>level 1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5FAAC06-55FE-7547-8A0E-A0E7B862A687}"/>
                  </a:ext>
                </a:extLst>
              </p:cNvPr>
              <p:cNvSpPr/>
              <p:nvPr/>
            </p:nvSpPr>
            <p:spPr>
              <a:xfrm>
                <a:off x="7510230" y="5251424"/>
                <a:ext cx="881135" cy="354593"/>
              </a:xfrm>
              <a:prstGeom prst="roundRect">
                <a:avLst/>
              </a:prstGeom>
              <a:solidFill>
                <a:srgbClr val="0070C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U" sz="1100" dirty="0">
                    <a:solidFill>
                      <a:srgbClr val="002060"/>
                    </a:solidFill>
                  </a:rPr>
                  <a:t>Random forest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B2B4B42F-8B9F-0F40-B2AB-06B57E78D44D}"/>
                </a:ext>
              </a:extLst>
            </p:cNvPr>
            <p:cNvSpPr/>
            <p:nvPr/>
          </p:nvSpPr>
          <p:spPr>
            <a:xfrm>
              <a:off x="6910744" y="4808116"/>
              <a:ext cx="429321" cy="178377"/>
            </a:xfrm>
            <a:prstGeom prst="rightArrow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6332E4B-C1C2-F04A-BAE6-16B3E9623CB5}"/>
                </a:ext>
              </a:extLst>
            </p:cNvPr>
            <p:cNvSpPr/>
            <p:nvPr/>
          </p:nvSpPr>
          <p:spPr>
            <a:xfrm>
              <a:off x="6908695" y="5250343"/>
              <a:ext cx="429321" cy="178377"/>
            </a:xfrm>
            <a:prstGeom prst="rightArrow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60D3EB1F-2D84-154E-8C8F-A969450847AA}"/>
                </a:ext>
              </a:extLst>
            </p:cNvPr>
            <p:cNvSpPr/>
            <p:nvPr/>
          </p:nvSpPr>
          <p:spPr>
            <a:xfrm>
              <a:off x="6896136" y="5692570"/>
              <a:ext cx="429321" cy="178377"/>
            </a:xfrm>
            <a:prstGeom prst="rightArrow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1FA691E3-9BF0-7F41-899C-1BE40EA441BB}"/>
                </a:ext>
              </a:extLst>
            </p:cNvPr>
            <p:cNvSpPr/>
            <p:nvPr/>
          </p:nvSpPr>
          <p:spPr>
            <a:xfrm>
              <a:off x="6883577" y="6134797"/>
              <a:ext cx="429321" cy="178377"/>
            </a:xfrm>
            <a:prstGeom prst="rightArrow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B6476A14-EC75-1248-803B-F5ED9054F81F}"/>
                </a:ext>
              </a:extLst>
            </p:cNvPr>
            <p:cNvSpPr/>
            <p:nvPr/>
          </p:nvSpPr>
          <p:spPr>
            <a:xfrm>
              <a:off x="8507392" y="5335047"/>
              <a:ext cx="563036" cy="300485"/>
            </a:xfrm>
            <a:prstGeom prst="rightArrow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962F28-0DA4-6246-9C61-57F44717EF3A}"/>
                </a:ext>
              </a:extLst>
            </p:cNvPr>
            <p:cNvSpPr txBox="1"/>
            <p:nvPr/>
          </p:nvSpPr>
          <p:spPr>
            <a:xfrm>
              <a:off x="6919925" y="4560323"/>
              <a:ext cx="50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1</a:t>
              </a:r>
              <a:r>
                <a:rPr lang="en-RU" sz="1200" dirty="0">
                  <a:solidFill>
                    <a:srgbClr val="002060"/>
                  </a:solidFill>
                </a:rPr>
                <a:t>(x)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40E1A3-29F2-A84C-9987-9AA5DB200DA2}"/>
                </a:ext>
              </a:extLst>
            </p:cNvPr>
            <p:cNvSpPr txBox="1"/>
            <p:nvPr/>
          </p:nvSpPr>
          <p:spPr>
            <a:xfrm>
              <a:off x="6938950" y="4985982"/>
              <a:ext cx="50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2</a:t>
              </a:r>
              <a:r>
                <a:rPr lang="en-RU" sz="1200" dirty="0">
                  <a:solidFill>
                    <a:srgbClr val="002060"/>
                  </a:solidFill>
                </a:rPr>
                <a:t>(x)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830A41-E7A6-1243-B8F0-E0A7ADEAFBB9}"/>
                </a:ext>
              </a:extLst>
            </p:cNvPr>
            <p:cNvSpPr txBox="1"/>
            <p:nvPr/>
          </p:nvSpPr>
          <p:spPr>
            <a:xfrm>
              <a:off x="6957975" y="5411641"/>
              <a:ext cx="50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3</a:t>
              </a:r>
              <a:r>
                <a:rPr lang="en-RU" sz="1200" dirty="0">
                  <a:solidFill>
                    <a:srgbClr val="002060"/>
                  </a:solidFill>
                </a:rPr>
                <a:t>(x)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2BB794-9C26-B242-8B43-7B2CCC00588A}"/>
                </a:ext>
              </a:extLst>
            </p:cNvPr>
            <p:cNvSpPr txBox="1"/>
            <p:nvPr/>
          </p:nvSpPr>
          <p:spPr>
            <a:xfrm>
              <a:off x="6977000" y="5837300"/>
              <a:ext cx="500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4</a:t>
              </a:r>
              <a:r>
                <a:rPr lang="en-RU" sz="1200" dirty="0">
                  <a:solidFill>
                    <a:srgbClr val="002060"/>
                  </a:solidFill>
                </a:rPr>
                <a:t>(x)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FFDC88-570C-C74A-BE8D-A92B25FC8E61}"/>
                </a:ext>
              </a:extLst>
            </p:cNvPr>
            <p:cNvSpPr txBox="1"/>
            <p:nvPr/>
          </p:nvSpPr>
          <p:spPr>
            <a:xfrm>
              <a:off x="8616212" y="5033069"/>
              <a:ext cx="1086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U" sz="1200" dirty="0">
                  <a:solidFill>
                    <a:srgbClr val="002060"/>
                  </a:solidFill>
                </a:rPr>
                <a:t>y(y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1, </a:t>
              </a:r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2, </a:t>
              </a:r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3, </a:t>
              </a:r>
              <a:r>
                <a:rPr lang="en-RU" sz="1200" dirty="0">
                  <a:solidFill>
                    <a:srgbClr val="002060"/>
                  </a:solidFill>
                </a:rPr>
                <a:t>y</a:t>
              </a:r>
              <a:r>
                <a:rPr lang="en-RU" sz="1200" baseline="-25000" dirty="0">
                  <a:solidFill>
                    <a:srgbClr val="002060"/>
                  </a:solidFill>
                </a:rPr>
                <a:t>4</a:t>
              </a:r>
              <a:r>
                <a:rPr lang="en-RU" sz="1200" dirty="0">
                  <a:solidFill>
                    <a:srgbClr val="00206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77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B4D2-5696-0749-A2A3-3C4AB339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5.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19B66-72FF-5C43-8AEE-71874E324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Physical insights from trained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75C2B-F363-924E-A412-12E578DB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211F2F-DE9F-A648-89CF-DDC9480A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04497"/>
            <a:ext cx="4435855" cy="2851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6DAC4-234F-EF40-8EF0-D8B39606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5" y="3804497"/>
            <a:ext cx="4435855" cy="2851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244440-D437-3744-A668-EF9FB6ED4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5" y="1180531"/>
            <a:ext cx="4435855" cy="2851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3C09B2-06BA-0F48-8F8A-713F51583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0531"/>
            <a:ext cx="4435855" cy="285162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A15895-E1EC-DB43-B548-B20CD39E7060}"/>
              </a:ext>
            </a:extLst>
          </p:cNvPr>
          <p:cNvSpPr/>
          <p:nvPr/>
        </p:nvSpPr>
        <p:spPr>
          <a:xfrm>
            <a:off x="1087655" y="1297315"/>
            <a:ext cx="3373898" cy="26561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 dirty="0"/>
              <a:t>RandomForest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85B6E0-1286-0E4D-8D45-9AAF34A5E974}"/>
              </a:ext>
            </a:extLst>
          </p:cNvPr>
          <p:cNvSpPr/>
          <p:nvPr/>
        </p:nvSpPr>
        <p:spPr>
          <a:xfrm>
            <a:off x="6186575" y="1297315"/>
            <a:ext cx="3373898" cy="26561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 dirty="0"/>
              <a:t>XGBoost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FA7D6A-FE02-FE4C-A1BD-2501086B87C4}"/>
              </a:ext>
            </a:extLst>
          </p:cNvPr>
          <p:cNvSpPr/>
          <p:nvPr/>
        </p:nvSpPr>
        <p:spPr>
          <a:xfrm>
            <a:off x="6186575" y="3921280"/>
            <a:ext cx="3373898" cy="26561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 dirty="0"/>
              <a:t>CatBoost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67C863-7A71-E744-ABF5-D8FA0D38FE27}"/>
              </a:ext>
            </a:extLst>
          </p:cNvPr>
          <p:cNvSpPr/>
          <p:nvPr/>
        </p:nvSpPr>
        <p:spPr>
          <a:xfrm>
            <a:off x="1087655" y="3921280"/>
            <a:ext cx="3373898" cy="26561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1400" dirty="0"/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251428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A281-9DB2-924F-B141-BC3A7C90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5. Summary of the best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029DC-596A-9A4C-8A55-DF1C8473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All the results on a single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A70AD-8455-6C4C-854C-ECACCF25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EFB4D8-AB8D-1F48-B908-36201071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68233"/>
              </p:ext>
            </p:extLst>
          </p:nvPr>
        </p:nvGraphicFramePr>
        <p:xfrm>
          <a:off x="872965" y="1480574"/>
          <a:ext cx="9129161" cy="40902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3704">
                  <a:extLst>
                    <a:ext uri="{9D8B030D-6E8A-4147-A177-3AD203B41FA5}">
                      <a16:colId xmlns:a16="http://schemas.microsoft.com/office/drawing/2014/main" val="3855507358"/>
                    </a:ext>
                  </a:extLst>
                </a:gridCol>
                <a:gridCol w="1076101">
                  <a:extLst>
                    <a:ext uri="{9D8B030D-6E8A-4147-A177-3AD203B41FA5}">
                      <a16:colId xmlns:a16="http://schemas.microsoft.com/office/drawing/2014/main" val="955830814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3452140716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2458436995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3213106683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1041762294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232917976"/>
                    </a:ext>
                  </a:extLst>
                </a:gridCol>
                <a:gridCol w="1063226">
                  <a:extLst>
                    <a:ext uri="{9D8B030D-6E8A-4147-A177-3AD203B41FA5}">
                      <a16:colId xmlns:a16="http://schemas.microsoft.com/office/drawing/2014/main" val="996132300"/>
                    </a:ext>
                  </a:extLst>
                </a:gridCol>
              </a:tblGrid>
              <a:tr h="818046">
                <a:tc>
                  <a:txBody>
                    <a:bodyPr/>
                    <a:lstStyle/>
                    <a:p>
                      <a:r>
                        <a:rPr lang="en-RU" sz="1600" b="0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KRR</a:t>
                      </a:r>
                      <a:endParaRPr lang="en-RU" sz="1400" b="0" dirty="0"/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2"/>
                          </a:solidFill>
                        </a:rPr>
                        <a:t>RF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en-RU" sz="1400" b="0" dirty="0"/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LGB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 dirty="0">
                          <a:solidFill>
                            <a:schemeClr val="tx1"/>
                          </a:solidFill>
                        </a:rPr>
                        <a:t>CB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>
                          <a:solidFill>
                            <a:schemeClr val="tx2"/>
                          </a:solidFill>
                        </a:rPr>
                        <a:t>RF(ref.)</a:t>
                      </a:r>
                      <a:endParaRPr lang="en-RU" sz="1400" b="0" dirty="0">
                        <a:solidFill>
                          <a:schemeClr val="tx2"/>
                        </a:solidFill>
                      </a:endParaRP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400" b="0">
                          <a:solidFill>
                            <a:schemeClr val="tx2"/>
                          </a:solidFill>
                        </a:rPr>
                        <a:t>KRR(ref)</a:t>
                      </a:r>
                      <a:endParaRPr lang="en-RU" sz="1400" b="0" dirty="0">
                        <a:solidFill>
                          <a:schemeClr val="tx2"/>
                        </a:solidFill>
                      </a:endParaRP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82290"/>
                  </a:ext>
                </a:extLst>
              </a:tr>
              <a:tr h="818046">
                <a:tc>
                  <a:txBody>
                    <a:bodyPr/>
                    <a:lstStyle/>
                    <a:p>
                      <a:r>
                        <a:rPr lang="en-RU" sz="1600" b="0" dirty="0"/>
                        <a:t>R</a:t>
                      </a:r>
                      <a:r>
                        <a:rPr lang="en-RU" sz="1600" b="0" baseline="30000" dirty="0"/>
                        <a:t>2</a:t>
                      </a:r>
                      <a:r>
                        <a:rPr lang="en-RU" sz="1600" b="0" baseline="0" dirty="0"/>
                        <a:t> (test)</a:t>
                      </a:r>
                      <a:endParaRPr lang="en-RU" sz="1600" b="0" baseline="30000" dirty="0"/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98539"/>
                  </a:ext>
                </a:extLst>
              </a:tr>
              <a:tr h="81804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600" b="0" dirty="0"/>
                        <a:t>R</a:t>
                      </a:r>
                      <a:r>
                        <a:rPr lang="en-RU" sz="1600" b="0" baseline="30000" dirty="0"/>
                        <a:t>2 </a:t>
                      </a:r>
                      <a:r>
                        <a:rPr lang="en-RU" sz="1600" b="0" baseline="0" dirty="0"/>
                        <a:t>(cross.val)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06068"/>
                  </a:ext>
                </a:extLst>
              </a:tr>
              <a:tr h="818046">
                <a:tc>
                  <a:txBody>
                    <a:bodyPr/>
                    <a:lstStyle/>
                    <a:p>
                      <a:r>
                        <a:rPr lang="en-RU" sz="1600" b="0" dirty="0"/>
                        <a:t>RMSE (K)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67058"/>
                  </a:ext>
                </a:extLst>
              </a:tr>
              <a:tr h="818046">
                <a:tc>
                  <a:txBody>
                    <a:bodyPr/>
                    <a:lstStyle/>
                    <a:p>
                      <a:r>
                        <a:rPr lang="en-RU" sz="1600" b="0" dirty="0"/>
                        <a:t>Max Error (K)</a:t>
                      </a:r>
                    </a:p>
                  </a:txBody>
                  <a:tcPr marL="119794" marR="119794" marT="59897" marB="598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468.08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463.34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493.41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2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0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F24F-6A3E-4B48-9BC9-CB1B26D9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B565E-E0F8-8F46-85CB-2416A5F0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9A828-510F-0648-9068-A4A9DA28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E9DD52-C10D-0F46-843C-5E965991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10849"/>
              </p:ext>
            </p:extLst>
          </p:nvPr>
        </p:nvGraphicFramePr>
        <p:xfrm>
          <a:off x="872965" y="1297315"/>
          <a:ext cx="10012749" cy="498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6928">
                  <a:extLst>
                    <a:ext uri="{9D8B030D-6E8A-4147-A177-3AD203B41FA5}">
                      <a16:colId xmlns:a16="http://schemas.microsoft.com/office/drawing/2014/main" val="2184354297"/>
                    </a:ext>
                  </a:extLst>
                </a:gridCol>
                <a:gridCol w="3095821">
                  <a:extLst>
                    <a:ext uri="{9D8B030D-6E8A-4147-A177-3AD203B41FA5}">
                      <a16:colId xmlns:a16="http://schemas.microsoft.com/office/drawing/2014/main" val="272785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1. Problem formulation and Motivation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(3-6)</a:t>
                      </a:r>
                      <a:endParaRPr lang="en-RU" sz="16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2. </a:t>
                      </a:r>
                      <a:r>
                        <a:rPr lang="ru-RU" sz="1600" b="1" dirty="0" err="1">
                          <a:latin typeface="+mn-lt"/>
                        </a:rPr>
                        <a:t>Related</a:t>
                      </a:r>
                      <a:r>
                        <a:rPr lang="ru-RU" sz="1600" b="1" dirty="0">
                          <a:latin typeface="+mn-lt"/>
                        </a:rPr>
                        <a:t> </a:t>
                      </a:r>
                      <a:r>
                        <a:rPr lang="ru-RU" sz="1600" b="1" dirty="0" err="1">
                          <a:latin typeface="+mn-lt"/>
                        </a:rPr>
                        <a:t>works</a:t>
                      </a:r>
                      <a:endParaRPr lang="ru-RU" sz="16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latin typeface="+mn-lt"/>
                        </a:rPr>
                        <a:t>(7)</a:t>
                      </a:r>
                      <a:endParaRPr lang="en-RU" sz="16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7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n-lt"/>
                        </a:rPr>
                        <a:t>3. </a:t>
                      </a:r>
                      <a:r>
                        <a:rPr lang="ru-RU" sz="1600" b="1" dirty="0" err="1">
                          <a:latin typeface="+mn-lt"/>
                        </a:rPr>
                        <a:t>Data</a:t>
                      </a:r>
                      <a:r>
                        <a:rPr lang="ru-RU" sz="1600" b="1" dirty="0">
                          <a:latin typeface="+mn-lt"/>
                        </a:rPr>
                        <a:t> </a:t>
                      </a:r>
                      <a:r>
                        <a:rPr lang="ru-RU" sz="1600" b="1" dirty="0" err="1">
                          <a:latin typeface="+mn-lt"/>
                        </a:rPr>
                        <a:t>preprocessing</a:t>
                      </a:r>
                      <a:endParaRPr lang="en-US" sz="1600" b="1" dirty="0">
                        <a:latin typeface="+mn-lt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       3.1 </a:t>
                      </a:r>
                      <a:r>
                        <a:rPr lang="ru-RU" sz="1600" dirty="0" err="1">
                          <a:latin typeface="+mn-lt"/>
                        </a:rPr>
                        <a:t>Dataset</a:t>
                      </a:r>
                      <a:r>
                        <a:rPr lang="ru-RU" sz="1600" dirty="0">
                          <a:latin typeface="+mn-lt"/>
                        </a:rPr>
                        <a:t> </a:t>
                      </a:r>
                      <a:r>
                        <a:rPr lang="ru-RU" sz="1600" dirty="0" err="1">
                          <a:latin typeface="+mn-lt"/>
                        </a:rPr>
                        <a:t>details</a:t>
                      </a:r>
                      <a:endParaRPr lang="en-US" sz="1600" dirty="0">
                        <a:latin typeface="+mn-lt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       3.2 Preprocessing and generation of descriptors</a:t>
                      </a:r>
                      <a:endParaRPr lang="en-RU" sz="16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600" dirty="0">
                        <a:latin typeface="+mn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(8)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(9-10)</a:t>
                      </a:r>
                      <a:endParaRPr lang="en-RU" sz="16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0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latin typeface="+mn-lt"/>
                        </a:rPr>
                        <a:t>4. </a:t>
                      </a:r>
                      <a:r>
                        <a:rPr lang="ru-RU" sz="1600" b="1" dirty="0" err="1">
                          <a:latin typeface="+mn-lt"/>
                        </a:rPr>
                        <a:t>Models</a:t>
                      </a:r>
                      <a:r>
                        <a:rPr lang="ru-RU" sz="1600" b="1" dirty="0">
                          <a:latin typeface="+mn-lt"/>
                        </a:rPr>
                        <a:t> </a:t>
                      </a:r>
                      <a:r>
                        <a:rPr lang="ru-RU" sz="1600" b="1" dirty="0" err="1">
                          <a:latin typeface="+mn-lt"/>
                        </a:rPr>
                        <a:t>descriptions</a:t>
                      </a:r>
                      <a:endParaRPr lang="ru-RU" sz="1600" b="1" dirty="0">
                        <a:latin typeface="+mn-lt"/>
                      </a:endParaRP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4.1 Kernel Ridge Regression 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4.2 Random Forest</a:t>
                      </a:r>
                      <a:endParaRPr lang="ru-RU" sz="1600" dirty="0">
                        <a:latin typeface="+mn-lt"/>
                      </a:endParaRP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4.3 </a:t>
                      </a:r>
                      <a:r>
                        <a:rPr lang="en-US" sz="1600" dirty="0" err="1">
                          <a:latin typeface="+mn-lt"/>
                        </a:rPr>
                        <a:t>XGBoost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4.4 </a:t>
                      </a:r>
                      <a:r>
                        <a:rPr lang="en-US" sz="1600" dirty="0" err="1">
                          <a:latin typeface="+mn-lt"/>
                        </a:rPr>
                        <a:t>LightGBM</a:t>
                      </a:r>
                      <a:endParaRPr lang="en-US" sz="1600" dirty="0">
                        <a:latin typeface="+mn-lt"/>
                      </a:endParaRPr>
                    </a:p>
                    <a:p>
                      <a:pPr marL="609585" marR="0" lvl="1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4.5 </a:t>
                      </a:r>
                      <a:r>
                        <a:rPr lang="en-US" sz="1600" dirty="0" err="1">
                          <a:latin typeface="+mn-lt"/>
                        </a:rPr>
                        <a:t>CatBoost</a:t>
                      </a:r>
                      <a:endParaRPr lang="en-US" sz="1600" dirty="0">
                        <a:latin typeface="+mn-lt"/>
                      </a:endParaRP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4.6 Model Stacking</a:t>
                      </a:r>
                      <a:endParaRPr lang="ru-RU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+mn-lt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(11-12)</a:t>
                      </a:r>
                      <a:endParaRPr lang="ru-RU" sz="1600" dirty="0">
                        <a:latin typeface="+mn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(13-14)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(15-16)</a:t>
                      </a:r>
                      <a:endParaRPr lang="ru-RU" sz="1600" dirty="0">
                        <a:latin typeface="+mn-lt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(17-18)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(19)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(20)</a:t>
                      </a:r>
                      <a:endParaRPr lang="en-RU" sz="16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8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5. Summary and Further steps</a:t>
                      </a:r>
                      <a:endParaRPr lang="en-RU" sz="160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(19-21)</a:t>
                      </a:r>
                      <a:endParaRPr lang="ru-RU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0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46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935C-83BE-0D45-AC57-29313D6D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5. Futher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908A-70B1-E443-B9B3-E6E67BACE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Possibilites for 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F9F0-1C0A-4D47-B60F-88AABE7E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A8E7-66F3-0F4A-96A9-9E708CEB1619}"/>
              </a:ext>
            </a:extLst>
          </p:cNvPr>
          <p:cNvSpPr txBox="1"/>
          <p:nvPr/>
        </p:nvSpPr>
        <p:spPr>
          <a:xfrm>
            <a:off x="872965" y="1245140"/>
            <a:ext cx="7259358" cy="1945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u="sng" dirty="0"/>
              <a:t>What can be done next: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RU" dirty="0"/>
              <a:t>Split the problem into the classification and regression </a:t>
            </a:r>
            <a:r>
              <a:rPr lang="en-RU" dirty="0">
                <a:solidFill>
                  <a:schemeClr val="accent2"/>
                </a:solidFill>
              </a:rPr>
              <a:t>(medium)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RU" dirty="0"/>
              <a:t>Increase the size of the dataset </a:t>
            </a:r>
            <a:r>
              <a:rPr lang="en-RU" dirty="0">
                <a:solidFill>
                  <a:schemeClr val="accent3"/>
                </a:solidFill>
              </a:rPr>
              <a:t>(hard)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dirty="0"/>
              <a:t>Include structural information (serious drawback) </a:t>
            </a:r>
            <a:r>
              <a:rPr lang="en-RU" dirty="0">
                <a:solidFill>
                  <a:schemeClr val="accent3"/>
                </a:solidFill>
              </a:rPr>
              <a:t>(hard) </a:t>
            </a:r>
          </a:p>
        </p:txBody>
      </p:sp>
    </p:spTree>
    <p:extLst>
      <p:ext uri="{BB962C8B-B14F-4D97-AF65-F5344CB8AC3E}">
        <p14:creationId xmlns:p14="http://schemas.microsoft.com/office/powerpoint/2010/main" val="169517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464C-D169-D34C-BC22-8050B1E9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wonderful team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E97E-16B7-9B48-9CA5-91A0A65A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4473-5747-B041-868A-CB82E22E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6757E-9991-214A-8C1C-5DD749A9A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22400" r="8139"/>
          <a:stretch/>
        </p:blipFill>
        <p:spPr>
          <a:xfrm>
            <a:off x="476519" y="1596980"/>
            <a:ext cx="2492706" cy="31231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DB7C1E-5533-E54F-8713-F711850139AB}"/>
              </a:ext>
            </a:extLst>
          </p:cNvPr>
          <p:cNvSpPr/>
          <p:nvPr/>
        </p:nvSpPr>
        <p:spPr>
          <a:xfrm>
            <a:off x="476519" y="4717899"/>
            <a:ext cx="2492706" cy="6128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Faridun</a:t>
            </a:r>
            <a:r>
              <a:rPr lang="en-GB" sz="2000" b="1" dirty="0">
                <a:solidFill>
                  <a:srgbClr val="002060"/>
                </a:solidFill>
              </a:rPr>
              <a:t> </a:t>
            </a:r>
            <a:r>
              <a:rPr lang="en-GB" sz="2000" b="1" dirty="0" err="1">
                <a:solidFill>
                  <a:srgbClr val="002060"/>
                </a:solidFill>
              </a:rPr>
              <a:t>Jalolov</a:t>
            </a:r>
            <a:endParaRPr lang="en-RU" sz="2000" b="1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513A4-EAD9-D044-B77C-2DC55FEA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20524"/>
          <a:stretch/>
        </p:blipFill>
        <p:spPr>
          <a:xfrm>
            <a:off x="3347770" y="1596980"/>
            <a:ext cx="2492706" cy="3123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A55E08-7FF0-F840-8CD7-E4398BD0CE7D}"/>
              </a:ext>
            </a:extLst>
          </p:cNvPr>
          <p:cNvSpPr/>
          <p:nvPr/>
        </p:nvSpPr>
        <p:spPr>
          <a:xfrm>
            <a:off x="3347769" y="4717899"/>
            <a:ext cx="2492706" cy="6128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Olajide </a:t>
            </a:r>
            <a:r>
              <a:rPr lang="en-GB" sz="2000" b="1" dirty="0" err="1">
                <a:solidFill>
                  <a:srgbClr val="002060"/>
                </a:solidFill>
              </a:rPr>
              <a:t>Olubovale</a:t>
            </a:r>
            <a:endParaRPr lang="en-RU" sz="2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8FE6E-F2F5-C64F-B22A-A6AF402D09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r="12077"/>
          <a:stretch/>
        </p:blipFill>
        <p:spPr>
          <a:xfrm>
            <a:off x="6219021" y="1596980"/>
            <a:ext cx="2492706" cy="3277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50EB73-EBC6-FD40-A8F2-A2BDD885A84A}"/>
              </a:ext>
            </a:extLst>
          </p:cNvPr>
          <p:cNvSpPr/>
          <p:nvPr/>
        </p:nvSpPr>
        <p:spPr>
          <a:xfrm>
            <a:off x="6219019" y="4746234"/>
            <a:ext cx="2492706" cy="6128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rgbClr val="002060"/>
                </a:solidFill>
              </a:rPr>
              <a:t>Opeyemi</a:t>
            </a:r>
            <a:r>
              <a:rPr lang="en-GB" sz="2000" b="1" dirty="0">
                <a:solidFill>
                  <a:srgbClr val="002060"/>
                </a:solidFill>
              </a:rPr>
              <a:t> Isaac</a:t>
            </a:r>
            <a:endParaRPr lang="en-RU" sz="2000" b="1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30B5AB-08EB-2D4E-B2E2-B35E90596F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38" b="98125" l="3438" r="91875">
                        <a14:foregroundMark x1="45000" y1="5938" x2="45000" y2="5938"/>
                        <a14:foregroundMark x1="56094" y1="5938" x2="56406" y2="9063"/>
                        <a14:foregroundMark x1="35000" y1="84063" x2="47344" y2="69375"/>
                        <a14:foregroundMark x1="47344" y1="69375" x2="56406" y2="64844"/>
                        <a14:foregroundMark x1="66094" y1="74844" x2="80625" y2="85313"/>
                        <a14:foregroundMark x1="80625" y1="85313" x2="81250" y2="88438"/>
                        <a14:foregroundMark x1="80000" y1="88750" x2="22500" y2="89063"/>
                        <a14:foregroundMark x1="22500" y1="89063" x2="21875" y2="89531"/>
                        <a14:foregroundMark x1="11875" y1="94375" x2="34688" y2="94688"/>
                        <a14:foregroundMark x1="34688" y1="94688" x2="56875" y2="93125"/>
                        <a14:foregroundMark x1="9063" y1="78750" x2="33750" y2="62500"/>
                        <a14:foregroundMark x1="33750" y1="62500" x2="70156" y2="67500"/>
                        <a14:foregroundMark x1="70156" y1="67500" x2="84844" y2="76406"/>
                        <a14:foregroundMark x1="84844" y1="76406" x2="92031" y2="98281"/>
                        <a14:foregroundMark x1="13438" y1="78750" x2="4375" y2="91094"/>
                        <a14:foregroundMark x1="4375" y1="91094" x2="3906" y2="96406"/>
                        <a14:foregroundMark x1="9063" y1="81250" x2="3438" y2="9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0" r="14538"/>
          <a:stretch/>
        </p:blipFill>
        <p:spPr>
          <a:xfrm>
            <a:off x="9090271" y="1596980"/>
            <a:ext cx="2492706" cy="3277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AAA0FE-B4ED-E847-AF7A-95A09063139C}"/>
              </a:ext>
            </a:extLst>
          </p:cNvPr>
          <p:cNvSpPr/>
          <p:nvPr/>
        </p:nvSpPr>
        <p:spPr>
          <a:xfrm>
            <a:off x="9090271" y="4717899"/>
            <a:ext cx="2492706" cy="6128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2060"/>
                </a:solidFill>
              </a:rPr>
              <a:t>Dmitry Volkov</a:t>
            </a:r>
            <a:endParaRPr lang="en-RU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1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F24F-6A3E-4B48-9BC9-CB1B26D9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1. Project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B565E-E0F8-8F46-85CB-2416A5F0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Industrial use of magnets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9A828-510F-0648-9068-A4A9DA28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Рисунок 12" descr="Изображение выглядит как объект, двигатель, мотоцикл, велосипед&#10;&#10;Автоматически созданное описание">
            <a:extLst>
              <a:ext uri="{FF2B5EF4-FFF2-40B4-BE49-F238E27FC236}">
                <a16:creationId xmlns:a16="http://schemas.microsoft.com/office/drawing/2014/main" id="{2FB9AF2C-0C80-354F-A568-EEFB2483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"/>
          <a:stretch/>
        </p:blipFill>
        <p:spPr>
          <a:xfrm>
            <a:off x="500426" y="3575347"/>
            <a:ext cx="2664119" cy="2367964"/>
          </a:xfrm>
          <a:prstGeom prst="rect">
            <a:avLst/>
          </a:prstGeom>
        </p:spPr>
      </p:pic>
      <p:pic>
        <p:nvPicPr>
          <p:cNvPr id="6" name="Рисунок 8" descr="Изображение выглядит как внутренний, зеленый, стол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59A21A33-09BA-DE4C-97EE-36E95FF89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97" y="1391672"/>
            <a:ext cx="2661194" cy="2505305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73B192D2-91A6-8E49-AABD-6BCF612C402F}"/>
              </a:ext>
            </a:extLst>
          </p:cNvPr>
          <p:cNvSpPr/>
          <p:nvPr/>
        </p:nvSpPr>
        <p:spPr>
          <a:xfrm>
            <a:off x="9026261" y="1385649"/>
            <a:ext cx="2662655" cy="2189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FFCD9F3C-CF93-A645-8F23-F7DE5D6F8FFD}"/>
              </a:ext>
            </a:extLst>
          </p:cNvPr>
          <p:cNvSpPr/>
          <p:nvPr/>
        </p:nvSpPr>
        <p:spPr>
          <a:xfrm>
            <a:off x="6185780" y="3768156"/>
            <a:ext cx="2662656" cy="2175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Down Arrow Callout 8">
            <a:extLst>
              <a:ext uri="{FF2B5EF4-FFF2-40B4-BE49-F238E27FC236}">
                <a16:creationId xmlns:a16="http://schemas.microsoft.com/office/drawing/2014/main" id="{C42823C7-DADA-5F4B-90DA-E99BC1F6299A}"/>
              </a:ext>
            </a:extLst>
          </p:cNvPr>
          <p:cNvSpPr/>
          <p:nvPr/>
        </p:nvSpPr>
        <p:spPr>
          <a:xfrm>
            <a:off x="487249" y="1370103"/>
            <a:ext cx="2677296" cy="2662500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0" name="Up Arrow Callout 9">
            <a:extLst>
              <a:ext uri="{FF2B5EF4-FFF2-40B4-BE49-F238E27FC236}">
                <a16:creationId xmlns:a16="http://schemas.microsoft.com/office/drawing/2014/main" id="{B8B40654-7EE4-904D-85E4-1DEF61CF6FDF}"/>
              </a:ext>
            </a:extLst>
          </p:cNvPr>
          <p:cNvSpPr/>
          <p:nvPr/>
        </p:nvSpPr>
        <p:spPr>
          <a:xfrm>
            <a:off x="3343835" y="3264509"/>
            <a:ext cx="2677296" cy="2688327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1" name="Down Arrow Callout 10">
            <a:extLst>
              <a:ext uri="{FF2B5EF4-FFF2-40B4-BE49-F238E27FC236}">
                <a16:creationId xmlns:a16="http://schemas.microsoft.com/office/drawing/2014/main" id="{B2A8FB83-2859-3642-A2B6-5C178775837B}"/>
              </a:ext>
            </a:extLst>
          </p:cNvPr>
          <p:cNvSpPr/>
          <p:nvPr/>
        </p:nvSpPr>
        <p:spPr>
          <a:xfrm>
            <a:off x="6171140" y="1370103"/>
            <a:ext cx="2677296" cy="2662500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EE3C2E"/>
                </a:solidFill>
                <a:effectLst/>
                <a:uLnTx/>
                <a:uFillTx/>
                <a:latin typeface="Arial"/>
                <a:ea typeface="+mn-ea"/>
              </a:rPr>
              <a:t> 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3C2E"/>
                </a:solidFill>
                <a:effectLst/>
                <a:uLnTx/>
                <a:uFillTx/>
                <a:latin typeface="Arial"/>
                <a:ea typeface="+mn-ea"/>
              </a:rPr>
            </a:b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3C2E"/>
                </a:solidFill>
                <a:effectLst/>
                <a:uLnTx/>
                <a:uFillTx/>
                <a:latin typeface="Arial"/>
                <a:ea typeface="+mn-ea"/>
              </a:rPr>
            </a:b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EE3C2E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2" name="Up Arrow Callout 11">
            <a:extLst>
              <a:ext uri="{FF2B5EF4-FFF2-40B4-BE49-F238E27FC236}">
                <a16:creationId xmlns:a16="http://schemas.microsoft.com/office/drawing/2014/main" id="{5B22EFDA-8947-6347-8883-6EB02AEC0FDD}"/>
              </a:ext>
            </a:extLst>
          </p:cNvPr>
          <p:cNvSpPr/>
          <p:nvPr/>
        </p:nvSpPr>
        <p:spPr>
          <a:xfrm>
            <a:off x="9013085" y="3264510"/>
            <a:ext cx="2677296" cy="2688327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EE3C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3" name="Title 64">
            <a:extLst>
              <a:ext uri="{FF2B5EF4-FFF2-40B4-BE49-F238E27FC236}">
                <a16:creationId xmlns:a16="http://schemas.microsoft.com/office/drawing/2014/main" id="{667A1DC4-909C-0949-BEEF-4F27C5A2A243}"/>
              </a:ext>
            </a:extLst>
          </p:cNvPr>
          <p:cNvSpPr txBox="1">
            <a:spLocks/>
          </p:cNvSpPr>
          <p:nvPr/>
        </p:nvSpPr>
        <p:spPr>
          <a:xfrm>
            <a:off x="921500" y="2846421"/>
            <a:ext cx="185271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ru-RU"/>
            </a:defPPr>
            <a:lvl1pPr lvl="0" algn="ctr" defTabSz="1219170">
              <a:spcBef>
                <a:spcPct val="20000"/>
              </a:spcBef>
              <a:buNone/>
              <a:defRPr sz="1600" b="1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ENERGY </a:t>
            </a:r>
            <a:endParaRPr lang="ru-RU" dirty="0"/>
          </a:p>
          <a:p>
            <a:r>
              <a:rPr lang="en-US" dirty="0"/>
              <a:t>SYSTEMS</a:t>
            </a:r>
          </a:p>
        </p:txBody>
      </p:sp>
      <p:sp>
        <p:nvSpPr>
          <p:cNvPr id="14" name="Title 64">
            <a:extLst>
              <a:ext uri="{FF2B5EF4-FFF2-40B4-BE49-F238E27FC236}">
                <a16:creationId xmlns:a16="http://schemas.microsoft.com/office/drawing/2014/main" id="{F27DB6C6-57EA-0E47-9162-9CC1DCEB7D92}"/>
              </a:ext>
            </a:extLst>
          </p:cNvPr>
          <p:cNvSpPr txBox="1">
            <a:spLocks/>
          </p:cNvSpPr>
          <p:nvPr/>
        </p:nvSpPr>
        <p:spPr>
          <a:xfrm>
            <a:off x="6590749" y="2413637"/>
            <a:ext cx="1852717" cy="13369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AUTOMOTIVE 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INDUSTRY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64">
            <a:extLst>
              <a:ext uri="{FF2B5EF4-FFF2-40B4-BE49-F238E27FC236}">
                <a16:creationId xmlns:a16="http://schemas.microsoft.com/office/drawing/2014/main" id="{5F8DFD1D-2C4E-F54B-BB8F-22AF715098A3}"/>
              </a:ext>
            </a:extLst>
          </p:cNvPr>
          <p:cNvSpPr txBox="1">
            <a:spLocks/>
          </p:cNvSpPr>
          <p:nvPr/>
        </p:nvSpPr>
        <p:spPr>
          <a:xfrm>
            <a:off x="9465269" y="5040773"/>
            <a:ext cx="185271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ELECTRONIC 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DEVICES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Picture 2" descr="C:\Users\Егор\Desktop\sedan-car-front.png">
            <a:extLst>
              <a:ext uri="{FF2B5EF4-FFF2-40B4-BE49-F238E27FC236}">
                <a16:creationId xmlns:a16="http://schemas.microsoft.com/office/drawing/2014/main" id="{9F6EBDB9-D9E2-1A40-966C-9CDF706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100000"/>
          </a:blip>
          <a:srcRect/>
          <a:stretch>
            <a:fillRect/>
          </a:stretch>
        </p:blipFill>
        <p:spPr bwMode="auto">
          <a:xfrm>
            <a:off x="7081160" y="1857355"/>
            <a:ext cx="857256" cy="857256"/>
          </a:xfrm>
          <a:prstGeom prst="rect">
            <a:avLst/>
          </a:prstGeom>
          <a:noFill/>
        </p:spPr>
      </p:pic>
      <p:sp>
        <p:nvSpPr>
          <p:cNvPr id="17" name="Freeform 86">
            <a:extLst>
              <a:ext uri="{FF2B5EF4-FFF2-40B4-BE49-F238E27FC236}">
                <a16:creationId xmlns:a16="http://schemas.microsoft.com/office/drawing/2014/main" id="{C8F63422-DEC3-514C-B94D-50506C254F38}"/>
              </a:ext>
            </a:extLst>
          </p:cNvPr>
          <p:cNvSpPr>
            <a:spLocks noEditPoints="1"/>
          </p:cNvSpPr>
          <p:nvPr/>
        </p:nvSpPr>
        <p:spPr bwMode="auto">
          <a:xfrm>
            <a:off x="10083510" y="3896978"/>
            <a:ext cx="536444" cy="896083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64">
            <a:extLst>
              <a:ext uri="{FF2B5EF4-FFF2-40B4-BE49-F238E27FC236}">
                <a16:creationId xmlns:a16="http://schemas.microsoft.com/office/drawing/2014/main" id="{D24C04BC-EDC9-7D40-B74D-7052257217CB}"/>
              </a:ext>
            </a:extLst>
          </p:cNvPr>
          <p:cNvSpPr txBox="1">
            <a:spLocks/>
          </p:cNvSpPr>
          <p:nvPr/>
        </p:nvSpPr>
        <p:spPr>
          <a:xfrm>
            <a:off x="3797850" y="4665098"/>
            <a:ext cx="1852717" cy="13369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MEDICINE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Рисунок 10" descr="Медицина">
            <a:extLst>
              <a:ext uri="{FF2B5EF4-FFF2-40B4-BE49-F238E27FC236}">
                <a16:creationId xmlns:a16="http://schemas.microsoft.com/office/drawing/2014/main" id="{4E0195E8-A6BF-4243-9F48-8B9D819A7BE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6309" y="4121782"/>
            <a:ext cx="987097" cy="987097"/>
          </a:xfrm>
          <a:prstGeom prst="rect">
            <a:avLst/>
          </a:prstGeom>
        </p:spPr>
      </p:pic>
      <p:pic>
        <p:nvPicPr>
          <p:cNvPr id="22" name="Рисунок 16" descr="Лампочка и шестеренки">
            <a:extLst>
              <a:ext uri="{FF2B5EF4-FFF2-40B4-BE49-F238E27FC236}">
                <a16:creationId xmlns:a16="http://schemas.microsoft.com/office/drawing/2014/main" id="{D8EB95AA-B600-6B46-AD13-E5835FC7637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1841" y="1689146"/>
            <a:ext cx="1050477" cy="10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74"/>
          <p:cNvGrpSpPr/>
          <p:nvPr/>
        </p:nvGrpSpPr>
        <p:grpSpPr>
          <a:xfrm>
            <a:off x="1590820" y="1723900"/>
            <a:ext cx="9010360" cy="4483637"/>
            <a:chOff x="538789" y="1131575"/>
            <a:chExt cx="5819028" cy="2895599"/>
          </a:xfrm>
          <a:solidFill>
            <a:schemeClr val="bg1">
              <a:lumMod val="85000"/>
            </a:schemeClr>
          </a:solidFill>
        </p:grpSpPr>
        <p:grpSp>
          <p:nvGrpSpPr>
            <p:cNvPr id="4" name="Group 341"/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447" name="Freeform 5"/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8" name="Freeform 6"/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5" name="Group 274"/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445" name="Freeform 22"/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6" name="Freeform 23"/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6" name="Group 277"/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382" name="Freeform 21"/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3" name="Freeform 39"/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4" name="Freeform 40"/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5" name="Freeform 41"/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6" name="Freeform 42"/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7" name="Freeform 43"/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8" name="Freeform 44"/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89" name="Freeform 45"/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0" name="Freeform 46"/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1" name="Freeform 47"/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2" name="Freeform 48"/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3" name="Freeform 49"/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4" name="Freeform 50"/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5" name="Freeform 51"/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6" name="Freeform 52"/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7" name="Freeform 53"/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8" name="Freeform 54"/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99" name="Freeform 55"/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0" name="Freeform 56"/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1" name="Freeform 57"/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2" name="Freeform 58"/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3" name="Freeform 59"/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4" name="Freeform 60"/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5" name="Freeform 61"/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6" name="Freeform 62"/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7" name="Freeform 63"/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8" name="Freeform 64"/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09" name="Freeform 65"/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0" name="Freeform 66"/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1" name="Freeform 67"/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2" name="Freeform 68"/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3" name="Freeform 69"/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4" name="Freeform 70"/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5" name="Freeform 71"/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6" name="Freeform 72"/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7" name="Freeform 73"/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8" name="Freeform 74"/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19" name="Freeform 75"/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0" name="Freeform 76"/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1" name="Freeform 77"/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2" name="Freeform 78"/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3" name="Freeform 79"/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4" name="Freeform 80"/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5" name="Freeform 81"/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6" name="Freeform 82"/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7" name="Freeform 83"/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8" name="Freeform 84"/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29" name="Freeform 85"/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0" name="Freeform 86"/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1" name="Freeform 87"/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2" name="Freeform 88"/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3" name="Freeform 89"/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4" name="Freeform 90"/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5" name="Freeform 91"/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6" name="Freeform 92"/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7" name="Freeform 93"/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8" name="Freeform 94"/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39" name="Freeform 95"/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0" name="Freeform 96"/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1" name="Freeform 97"/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2" name="Freeform 98"/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3" name="Freeform 99"/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444" name="Freeform 100"/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7" name="Group 345"/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367" name="Freeform 36"/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grpSp>
            <p:nvGrpSpPr>
              <p:cNvPr id="8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369" name="Freeform 24"/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0" name="Freeform 25"/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1" name="Freeform 26"/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2" name="Freeform 27"/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3" name="Freeform 28"/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4" name="Freeform 29"/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5" name="Freeform 31"/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6" name="Freeform 32"/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7" name="Freeform 33"/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8" name="Freeform 34"/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79" name="Freeform 35"/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80" name="Freeform 37"/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81" name="Freeform 38"/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349" name="Freeform 9"/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grpSp>
            <p:nvGrpSpPr>
              <p:cNvPr id="10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351" name="Freeform 7"/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2" name="Freeform 8"/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3" name="Freeform 10"/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4" name="Freeform 11"/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5" name="Freeform 12"/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6" name="Freeform 13"/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7" name="Freeform 14"/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8" name="Freeform 15"/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59" name="Freeform 16"/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0" name="Freeform 17"/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1" name="Freeform 18"/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2" name="Freeform 19"/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3" name="Freeform 20"/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4" name="Freeform 116"/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5" name="Freeform 117"/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  <p:sp>
              <p:nvSpPr>
                <p:cNvPr id="366" name="Freeform 118"/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54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0C0C"/>
                    </a:solidFill>
                    <a:effectLst/>
                    <a:uLnTx/>
                    <a:uFillTx/>
                    <a:latin typeface="Arial"/>
                    <a:ea typeface="+mn-ea"/>
                  </a:endParaRPr>
                </a:p>
              </p:txBody>
            </p:sp>
          </p:grpSp>
        </p:grpSp>
        <p:grpSp>
          <p:nvGrpSpPr>
            <p:cNvPr id="11" name="Group 383"/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82" name="Freeform 101"/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3" name="Freeform 102"/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4" name="Freeform 103"/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5" name="Freeform 104"/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6" name="Freeform 105"/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7" name="Freeform 106"/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8" name="Freeform 107"/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89" name="Freeform 108"/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0" name="Freeform 109"/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1" name="Freeform 110"/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2" name="Freeform 111"/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3" name="Freeform 112"/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4" name="Freeform 113"/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5" name="Freeform 114"/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6" name="Freeform 115"/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7" name="Freeform 119"/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8" name="Freeform 120"/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299" name="Freeform 121"/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0" name="Freeform 122"/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1" name="Freeform 123"/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2" name="Freeform 124"/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3" name="Freeform 125"/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4" name="Freeform 126"/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5" name="Freeform 127"/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6" name="Freeform 128"/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7" name="Freeform 129"/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8" name="Freeform 130"/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09" name="Freeform 131"/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0" name="Freeform 132"/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1" name="Freeform 133"/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2" name="Freeform 134"/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3" name="Freeform 135"/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4" name="Freeform 136"/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5" name="Freeform 137"/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6" name="Freeform 138"/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7" name="Freeform 139"/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8" name="Freeform 140"/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19" name="Freeform 141"/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0" name="Freeform 142"/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1" name="Freeform 143"/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2" name="Freeform 144"/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3" name="Freeform 145"/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4" name="Freeform 146"/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5" name="Freeform 147"/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6" name="Freeform 148"/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7" name="Freeform 149"/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8" name="Freeform 150"/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29" name="Freeform 151"/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0" name="Freeform 152"/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1" name="Freeform 153"/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2" name="Freeform 154"/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3" name="Freeform 155"/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4" name="Freeform 156"/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5" name="Freeform 157"/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6" name="Freeform 158"/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7" name="Freeform 159"/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8" name="Freeform 160"/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39" name="Freeform 161"/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0" name="Freeform 162"/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1" name="Freeform 164"/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2" name="Freeform 165"/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3" name="Freeform 166"/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4" name="Freeform 167"/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5" name="Freeform 168"/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6" name="Freeform 169"/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7" name="Freeform 170"/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348" name="Freeform 171"/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3754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67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</p:grpSp>
      <p:sp>
        <p:nvSpPr>
          <p:cNvPr id="229" name="Oval 228"/>
          <p:cNvSpPr/>
          <p:nvPr/>
        </p:nvSpPr>
        <p:spPr>
          <a:xfrm>
            <a:off x="7467231" y="4006493"/>
            <a:ext cx="278293" cy="27829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7608466" y="2328735"/>
            <a:ext cx="2812524" cy="2812524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dirty="0">
                <a:solidFill>
                  <a:srgbClr val="FFFFFF"/>
                </a:solidFill>
                <a:latin typeface="Arial"/>
              </a:rPr>
              <a:t>1</a:t>
            </a:r>
            <a:r>
              <a:rPr lang="en-US" sz="5400" dirty="0">
                <a:solidFill>
                  <a:srgbClr val="FFFFFF"/>
                </a:solidFill>
                <a:latin typeface="Arial"/>
              </a:rPr>
              <a:t>0</a:t>
            </a:r>
            <a:r>
              <a:rPr lang="ru-RU" sz="5400" dirty="0">
                <a:solidFill>
                  <a:srgbClr val="FFFFFF"/>
                </a:solidFill>
                <a:latin typeface="Arial"/>
              </a:rPr>
              <a:t>5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BF043F-A877-4B27-97ED-7E9BDAA46CE3}"/>
              </a:ext>
            </a:extLst>
          </p:cNvPr>
          <p:cNvGrpSpPr/>
          <p:nvPr/>
        </p:nvGrpSpPr>
        <p:grpSpPr>
          <a:xfrm>
            <a:off x="9170944" y="5153785"/>
            <a:ext cx="572299" cy="572299"/>
            <a:chOff x="9172066" y="5146207"/>
            <a:chExt cx="579877" cy="579877"/>
          </a:xfrm>
          <a:solidFill>
            <a:srgbClr val="012169"/>
          </a:solidFill>
        </p:grpSpPr>
        <p:sp>
          <p:nvSpPr>
            <p:cNvPr id="233" name="Oval 232"/>
            <p:cNvSpPr/>
            <p:nvPr/>
          </p:nvSpPr>
          <p:spPr>
            <a:xfrm>
              <a:off x="9172066" y="5146207"/>
              <a:ext cx="579877" cy="579877"/>
            </a:xfrm>
            <a:prstGeom prst="ellipse">
              <a:avLst/>
            </a:prstGeom>
            <a:solidFill>
              <a:srgbClr val="012169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237" name="Text Placeholder 3"/>
            <p:cNvSpPr txBox="1">
              <a:spLocks/>
            </p:cNvSpPr>
            <p:nvPr/>
          </p:nvSpPr>
          <p:spPr>
            <a:xfrm>
              <a:off x="9212016" y="5312694"/>
              <a:ext cx="477832" cy="24948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</a:rPr>
                <a:t>12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</p:grpSp>
      <p:sp>
        <p:nvSpPr>
          <p:cNvPr id="231" name="Oval 230"/>
          <p:cNvSpPr/>
          <p:nvPr/>
        </p:nvSpPr>
        <p:spPr>
          <a:xfrm>
            <a:off x="2852456" y="3243872"/>
            <a:ext cx="335045" cy="335045"/>
          </a:xfrm>
          <a:prstGeom prst="ellipse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96FDC12-A2AB-4B08-A9F0-1DA25DBBBD1C}"/>
              </a:ext>
            </a:extLst>
          </p:cNvPr>
          <p:cNvCxnSpPr>
            <a:cxnSpLocks/>
          </p:cNvCxnSpPr>
          <p:nvPr/>
        </p:nvCxnSpPr>
        <p:spPr>
          <a:xfrm flipV="1">
            <a:off x="3049869" y="3097568"/>
            <a:ext cx="62332" cy="152734"/>
          </a:xfrm>
          <a:prstGeom prst="line">
            <a:avLst/>
          </a:prstGeom>
          <a:ln w="22225">
            <a:solidFill>
              <a:srgbClr val="823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B3BDF0F-64DC-49ED-A309-3172D94AAB93}"/>
              </a:ext>
            </a:extLst>
          </p:cNvPr>
          <p:cNvCxnSpPr>
            <a:cxnSpLocks/>
          </p:cNvCxnSpPr>
          <p:nvPr/>
        </p:nvCxnSpPr>
        <p:spPr>
          <a:xfrm>
            <a:off x="3106129" y="3098870"/>
            <a:ext cx="428878" cy="0"/>
          </a:xfrm>
          <a:prstGeom prst="line">
            <a:avLst/>
          </a:prstGeom>
          <a:ln w="22225">
            <a:solidFill>
              <a:srgbClr val="823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/>
          <p:cNvSpPr/>
          <p:nvPr/>
        </p:nvSpPr>
        <p:spPr>
          <a:xfrm>
            <a:off x="8344028" y="2097336"/>
            <a:ext cx="299184" cy="299183"/>
          </a:xfrm>
          <a:prstGeom prst="ellipse">
            <a:avLst/>
          </a:prstGeom>
          <a:solidFill>
            <a:srgbClr val="40A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cxnSp>
        <p:nvCxnSpPr>
          <p:cNvPr id="206" name="Прямая соединительная линия 205">
            <a:extLst>
              <a:ext uri="{FF2B5EF4-FFF2-40B4-BE49-F238E27FC236}">
                <a16:creationId xmlns:a16="http://schemas.microsoft.com/office/drawing/2014/main" id="{DC0673D1-5B5E-4155-B4B3-978B6C44C7C7}"/>
              </a:ext>
            </a:extLst>
          </p:cNvPr>
          <p:cNvCxnSpPr>
            <a:cxnSpLocks/>
            <a:stCxn id="228" idx="7"/>
          </p:cNvCxnSpPr>
          <p:nvPr/>
        </p:nvCxnSpPr>
        <p:spPr>
          <a:xfrm flipV="1">
            <a:off x="8599398" y="2006602"/>
            <a:ext cx="39580" cy="134548"/>
          </a:xfrm>
          <a:prstGeom prst="line">
            <a:avLst/>
          </a:prstGeom>
          <a:solidFill>
            <a:srgbClr val="0039A6"/>
          </a:solidFill>
          <a:ln w="22225">
            <a:solidFill>
              <a:srgbClr val="59B6F9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единительная линия 206">
            <a:extLst>
              <a:ext uri="{FF2B5EF4-FFF2-40B4-BE49-F238E27FC236}">
                <a16:creationId xmlns:a16="http://schemas.microsoft.com/office/drawing/2014/main" id="{9B4013DB-E996-4646-A598-4911370F8CE3}"/>
              </a:ext>
            </a:extLst>
          </p:cNvPr>
          <p:cNvCxnSpPr>
            <a:cxnSpLocks/>
          </p:cNvCxnSpPr>
          <p:nvPr/>
        </p:nvCxnSpPr>
        <p:spPr>
          <a:xfrm>
            <a:off x="8630354" y="2012950"/>
            <a:ext cx="489048" cy="0"/>
          </a:xfrm>
          <a:prstGeom prst="line">
            <a:avLst/>
          </a:prstGeom>
          <a:solidFill>
            <a:srgbClr val="0039A6"/>
          </a:solidFill>
          <a:ln w="22225">
            <a:solidFill>
              <a:srgbClr val="59B6F9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Прямая соединительная линия 213">
            <a:extLst>
              <a:ext uri="{FF2B5EF4-FFF2-40B4-BE49-F238E27FC236}">
                <a16:creationId xmlns:a16="http://schemas.microsoft.com/office/drawing/2014/main" id="{D0C049E2-6653-4F4F-9963-F43724F9C685}"/>
              </a:ext>
            </a:extLst>
          </p:cNvPr>
          <p:cNvCxnSpPr>
            <a:cxnSpLocks/>
          </p:cNvCxnSpPr>
          <p:nvPr/>
        </p:nvCxnSpPr>
        <p:spPr>
          <a:xfrm flipV="1">
            <a:off x="8477856" y="5985854"/>
            <a:ext cx="716951" cy="3788"/>
          </a:xfrm>
          <a:prstGeom prst="line">
            <a:avLst/>
          </a:prstGeom>
          <a:ln w="22225">
            <a:solidFill>
              <a:srgbClr val="012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lag of the People's Republic of China">
            <a:extLst>
              <a:ext uri="{FF2B5EF4-FFF2-40B4-BE49-F238E27FC236}">
                <a16:creationId xmlns:a16="http://schemas.microsoft.com/office/drawing/2014/main" id="{79C28A13-6F4D-4D7E-BC1C-B11F4A72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39" y="2505248"/>
            <a:ext cx="1244679" cy="8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DFBF859-C6B0-469B-A5BF-D5966F472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11" y="1640498"/>
            <a:ext cx="489471" cy="326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EF0481-B709-4CFD-BFAF-685B19152675}"/>
              </a:ext>
            </a:extLst>
          </p:cNvPr>
          <p:cNvSpPr txBox="1"/>
          <p:nvPr/>
        </p:nvSpPr>
        <p:spPr>
          <a:xfrm>
            <a:off x="2883268" y="3268261"/>
            <a:ext cx="39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27" name="Прямая соединительная линия 226">
            <a:extLst>
              <a:ext uri="{FF2B5EF4-FFF2-40B4-BE49-F238E27FC236}">
                <a16:creationId xmlns:a16="http://schemas.microsoft.com/office/drawing/2014/main" id="{9E45E0BE-FB9F-4E33-B002-CF2C83C03092}"/>
              </a:ext>
            </a:extLst>
          </p:cNvPr>
          <p:cNvCxnSpPr>
            <a:cxnSpLocks/>
          </p:cNvCxnSpPr>
          <p:nvPr/>
        </p:nvCxnSpPr>
        <p:spPr>
          <a:xfrm flipV="1">
            <a:off x="9180993" y="5678502"/>
            <a:ext cx="168863" cy="311140"/>
          </a:xfrm>
          <a:prstGeom prst="line">
            <a:avLst/>
          </a:prstGeom>
          <a:ln w="22225">
            <a:solidFill>
              <a:srgbClr val="012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 Placeholder 3">
            <a:extLst>
              <a:ext uri="{FF2B5EF4-FFF2-40B4-BE49-F238E27FC236}">
                <a16:creationId xmlns:a16="http://schemas.microsoft.com/office/drawing/2014/main" id="{6F50FDF2-462A-4B51-91DE-03BF11F9BD39}"/>
              </a:ext>
            </a:extLst>
          </p:cNvPr>
          <p:cNvSpPr txBox="1">
            <a:spLocks/>
          </p:cNvSpPr>
          <p:nvPr/>
        </p:nvSpPr>
        <p:spPr>
          <a:xfrm>
            <a:off x="8356504" y="2150650"/>
            <a:ext cx="28247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</a:rPr>
              <a:t>3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48343-19EA-4721-B950-E48AC68F7E2D}"/>
              </a:ext>
            </a:extLst>
          </p:cNvPr>
          <p:cNvSpPr txBox="1"/>
          <p:nvPr/>
        </p:nvSpPr>
        <p:spPr>
          <a:xfrm>
            <a:off x="7426528" y="4024539"/>
            <a:ext cx="61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</a:rPr>
              <a:t>1,7</a:t>
            </a:r>
          </a:p>
        </p:txBody>
      </p:sp>
      <p:pic>
        <p:nvPicPr>
          <p:cNvPr id="239" name="Рисунок 238">
            <a:extLst>
              <a:ext uri="{FF2B5EF4-FFF2-40B4-BE49-F238E27FC236}">
                <a16:creationId xmlns:a16="http://schemas.microsoft.com/office/drawing/2014/main" id="{FC4F062B-2246-4E30-9C36-19C763B2C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67" y="5623442"/>
            <a:ext cx="646404" cy="32320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A9875B6-903B-4E9B-9FF6-0875D48B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309" y="4292476"/>
            <a:ext cx="380703" cy="253802"/>
          </a:xfrm>
          <a:prstGeom prst="rect">
            <a:avLst/>
          </a:prstGeom>
        </p:spPr>
      </p:pic>
      <p:cxnSp>
        <p:nvCxnSpPr>
          <p:cNvPr id="243" name="Прямая соединительная линия 242">
            <a:extLst>
              <a:ext uri="{FF2B5EF4-FFF2-40B4-BE49-F238E27FC236}">
                <a16:creationId xmlns:a16="http://schemas.microsoft.com/office/drawing/2014/main" id="{822F8230-C63B-4BEE-904E-325FEA97C12B}"/>
              </a:ext>
            </a:extLst>
          </p:cNvPr>
          <p:cNvCxnSpPr>
            <a:cxnSpLocks/>
          </p:cNvCxnSpPr>
          <p:nvPr/>
        </p:nvCxnSpPr>
        <p:spPr>
          <a:xfrm>
            <a:off x="6979647" y="4571132"/>
            <a:ext cx="410164" cy="0"/>
          </a:xfrm>
          <a:prstGeom prst="line">
            <a:avLst/>
          </a:prstGeom>
          <a:ln w="22225">
            <a:solidFill>
              <a:srgbClr val="FF9933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5E259606-A81A-47F6-9A21-98537BF0E814}"/>
              </a:ext>
            </a:extLst>
          </p:cNvPr>
          <p:cNvCxnSpPr>
            <a:cxnSpLocks/>
          </p:cNvCxnSpPr>
          <p:nvPr/>
        </p:nvCxnSpPr>
        <p:spPr>
          <a:xfrm flipV="1">
            <a:off x="7375997" y="4263780"/>
            <a:ext cx="168863" cy="311140"/>
          </a:xfrm>
          <a:prstGeom prst="line">
            <a:avLst/>
          </a:prstGeom>
          <a:ln w="22225">
            <a:solidFill>
              <a:srgbClr val="FF9933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B60D236-FF9C-41EB-9F95-F239B6DB4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096" y="2858574"/>
            <a:ext cx="412701" cy="217211"/>
          </a:xfrm>
          <a:prstGeom prst="rect">
            <a:avLst/>
          </a:prstGeom>
        </p:spPr>
      </p:pic>
      <p:sp>
        <p:nvSpPr>
          <p:cNvPr id="253" name="Title 1">
            <a:extLst>
              <a:ext uri="{FF2B5EF4-FFF2-40B4-BE49-F238E27FC236}">
                <a16:creationId xmlns:a16="http://schemas.microsoft.com/office/drawing/2014/main" id="{DDBF98AB-9D5B-4D95-A534-C15771B3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/>
          <a:lstStyle/>
          <a:p>
            <a:r>
              <a:rPr lang="en-RU" dirty="0"/>
              <a:t>1. Critical materials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4" name="Text Placeholder 173">
            <a:extLst>
              <a:ext uri="{FF2B5EF4-FFF2-40B4-BE49-F238E27FC236}">
                <a16:creationId xmlns:a16="http://schemas.microsoft.com/office/drawing/2014/main" id="{91D6EDDC-1591-4F79-A1AF-DC9E7A3CA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965" y="997383"/>
            <a:ext cx="5486400" cy="2676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Rare Earth Elements mining.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Production volume in thousand tons</a:t>
            </a:r>
          </a:p>
        </p:txBody>
      </p:sp>
      <p:sp>
        <p:nvSpPr>
          <p:cNvPr id="255" name="Text Placeholder 173">
            <a:extLst>
              <a:ext uri="{FF2B5EF4-FFF2-40B4-BE49-F238E27FC236}">
                <a16:creationId xmlns:a16="http://schemas.microsoft.com/office/drawing/2014/main" id="{ECBCFE63-7441-41BA-AC50-CD06DEFD3BE2}"/>
              </a:ext>
            </a:extLst>
          </p:cNvPr>
          <p:cNvSpPr txBox="1">
            <a:spLocks/>
          </p:cNvSpPr>
          <p:nvPr/>
        </p:nvSpPr>
        <p:spPr>
          <a:xfrm>
            <a:off x="7883589" y="835175"/>
            <a:ext cx="2916876" cy="52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About 90% of all rare earth 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elements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produced in China.</a:t>
            </a:r>
          </a:p>
        </p:txBody>
      </p:sp>
    </p:spTree>
    <p:extLst>
      <p:ext uri="{BB962C8B-B14F-4D97-AF65-F5344CB8AC3E}">
        <p14:creationId xmlns:p14="http://schemas.microsoft.com/office/powerpoint/2010/main" val="356220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34AF-EC7A-A848-8C1B-D07380D5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1. Computational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0109B-E967-924B-9F79-FA299C1C6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Searching for a nowel magnetic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511E2-F8D4-D34B-BE9A-AA59B603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1DE1A7B5-20E1-5740-A238-91AB5CF8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1" y="1136601"/>
            <a:ext cx="4505509" cy="2653442"/>
          </a:xfrm>
          <a:prstGeom prst="rect">
            <a:avLst/>
          </a:prstGeom>
        </p:spPr>
      </p:pic>
      <p:grpSp>
        <p:nvGrpSpPr>
          <p:cNvPr id="6" name="Group 300">
            <a:extLst>
              <a:ext uri="{FF2B5EF4-FFF2-40B4-BE49-F238E27FC236}">
                <a16:creationId xmlns:a16="http://schemas.microsoft.com/office/drawing/2014/main" id="{583BD13B-5D9C-1F4A-AAFE-138220E002F4}"/>
              </a:ext>
            </a:extLst>
          </p:cNvPr>
          <p:cNvGrpSpPr/>
          <p:nvPr/>
        </p:nvGrpSpPr>
        <p:grpSpPr>
          <a:xfrm>
            <a:off x="6292354" y="1258215"/>
            <a:ext cx="4286279" cy="2282750"/>
            <a:chOff x="2844800" y="1304396"/>
            <a:chExt cx="2803525" cy="1466250"/>
          </a:xfrm>
        </p:grpSpPr>
        <p:grpSp>
          <p:nvGrpSpPr>
            <p:cNvPr id="7" name="Group 44">
              <a:extLst>
                <a:ext uri="{FF2B5EF4-FFF2-40B4-BE49-F238E27FC236}">
                  <a16:creationId xmlns:a16="http://schemas.microsoft.com/office/drawing/2014/main" id="{03867D08-A277-8B4F-B4D3-315B2BFC7B18}"/>
                </a:ext>
              </a:extLst>
            </p:cNvPr>
            <p:cNvGrpSpPr/>
            <p:nvPr/>
          </p:nvGrpSpPr>
          <p:grpSpPr>
            <a:xfrm>
              <a:off x="3217862" y="1304396"/>
              <a:ext cx="2073275" cy="1397000"/>
              <a:chOff x="4851394" y="992546"/>
              <a:chExt cx="2073275" cy="1397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585A16C1-4F05-F14C-96A5-01EC597A1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394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6E0B898D-75E8-8B4B-B698-555BA746C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0769" y="1068746"/>
                <a:ext cx="1914525" cy="1181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A048ACF3-3632-034C-B6E5-76AFCE444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19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43">
              <a:extLst>
                <a:ext uri="{FF2B5EF4-FFF2-40B4-BE49-F238E27FC236}">
                  <a16:creationId xmlns:a16="http://schemas.microsoft.com/office/drawing/2014/main" id="{CE509C6C-95B6-A147-BDB4-A22224C7EA0C}"/>
                </a:ext>
              </a:extLst>
            </p:cNvPr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9" name="Freeform 15">
                <a:extLst>
                  <a:ext uri="{FF2B5EF4-FFF2-40B4-BE49-F238E27FC236}">
                    <a16:creationId xmlns:a16="http://schemas.microsoft.com/office/drawing/2014/main" id="{70ED2EEC-23A6-CB49-AA94-5E2F762AB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16">
                <a:extLst>
                  <a:ext uri="{FF2B5EF4-FFF2-40B4-BE49-F238E27FC236}">
                    <a16:creationId xmlns:a16="http://schemas.microsoft.com/office/drawing/2014/main" id="{5CDE0C0B-A3EB-AE45-9C51-6F49F8483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31">
                <a:extLst>
                  <a:ext uri="{FF2B5EF4-FFF2-40B4-BE49-F238E27FC236}">
                    <a16:creationId xmlns:a16="http://schemas.microsoft.com/office/drawing/2014/main" id="{73428047-75D1-F841-B405-51FD895E5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6106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F5BA6C75-5221-FA48-806F-E3861D6F3DB5}"/>
              </a:ext>
            </a:extLst>
          </p:cNvPr>
          <p:cNvSpPr/>
          <p:nvPr/>
        </p:nvSpPr>
        <p:spPr>
          <a:xfrm>
            <a:off x="5385015" y="2044538"/>
            <a:ext cx="979714" cy="398413"/>
          </a:xfrm>
          <a:prstGeom prst="rightArrow">
            <a:avLst>
              <a:gd name="adj1" fmla="val 50000"/>
              <a:gd name="adj2" fmla="val 1046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E6F97-2FD5-E04E-8E95-BB4B538D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330" y="4344606"/>
            <a:ext cx="2052070" cy="17186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07A077-A0C0-2C44-89BC-4AF71C30C3BC}"/>
              </a:ext>
            </a:extLst>
          </p:cNvPr>
          <p:cNvSpPr/>
          <p:nvPr/>
        </p:nvSpPr>
        <p:spPr>
          <a:xfrm>
            <a:off x="758151" y="3790043"/>
            <a:ext cx="4885521" cy="232509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Typically magnet might be considered as “useful”, only if its Curie temperature is more than 600K</a:t>
            </a:r>
          </a:p>
          <a:p>
            <a:pPr algn="just"/>
            <a:endParaRPr lang="ru-RU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Curie temperature is one of the most important optimization parameters in a computational search for novel magnetic materials.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Unfortunately, all existing modern methods</a:t>
            </a:r>
            <a:r>
              <a:rPr lang="ru-RU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can not exact information about Tc</a:t>
            </a:r>
            <a:endParaRPr lang="en-RU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0690EA-5A8F-B146-BB9F-80DA26C51165}"/>
              </a:ext>
            </a:extLst>
          </p:cNvPr>
          <p:cNvCxnSpPr>
            <a:cxnSpLocks/>
          </p:cNvCxnSpPr>
          <p:nvPr/>
        </p:nvCxnSpPr>
        <p:spPr>
          <a:xfrm>
            <a:off x="767455" y="6215693"/>
            <a:ext cx="9907330" cy="59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6187D6E-AEFC-D343-BC1E-F0BFC82AA3F5}"/>
              </a:ext>
            </a:extLst>
          </p:cNvPr>
          <p:cNvSpPr/>
          <p:nvPr/>
        </p:nvSpPr>
        <p:spPr>
          <a:xfrm rot="5400000">
            <a:off x="7746854" y="3983849"/>
            <a:ext cx="979714" cy="398413"/>
          </a:xfrm>
          <a:prstGeom prst="rightArrow">
            <a:avLst>
              <a:gd name="adj1" fmla="val 50000"/>
              <a:gd name="adj2" fmla="val 1046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A3D006-6215-7548-865F-E87228CCC4D3}"/>
              </a:ext>
            </a:extLst>
          </p:cNvPr>
          <p:cNvSpPr/>
          <p:nvPr/>
        </p:nvSpPr>
        <p:spPr>
          <a:xfrm>
            <a:off x="767454" y="6310176"/>
            <a:ext cx="84394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itchFamily="2" charset="0"/>
              </a:rPr>
              <a:t>Computational prediction of new magnetic materials. Saeed </a:t>
            </a:r>
            <a:r>
              <a:rPr lang="en-GB" sz="1200" dirty="0" err="1">
                <a:latin typeface="Helvetica" pitchFamily="2" charset="0"/>
              </a:rPr>
              <a:t>Rahmanian</a:t>
            </a:r>
            <a:r>
              <a:rPr lang="en-GB" sz="1200" dirty="0">
                <a:latin typeface="Helvetica" pitchFamily="2" charset="0"/>
              </a:rPr>
              <a:t> </a:t>
            </a:r>
            <a:r>
              <a:rPr lang="en-GB" sz="1200" dirty="0" err="1">
                <a:latin typeface="Helvetica" pitchFamily="2" charset="0"/>
              </a:rPr>
              <a:t>Koshkaki</a:t>
            </a:r>
            <a:r>
              <a:rPr lang="en-GB" sz="1200" dirty="0">
                <a:latin typeface="Helvetica" pitchFamily="2" charset="0"/>
              </a:rPr>
              <a:t>, </a:t>
            </a:r>
            <a:r>
              <a:rPr lang="en-GB" sz="1200" dirty="0" err="1">
                <a:latin typeface="Helvetica" pitchFamily="2" charset="0"/>
              </a:rPr>
              <a:t>Zahed</a:t>
            </a:r>
            <a:r>
              <a:rPr lang="en-GB" sz="1200" dirty="0">
                <a:latin typeface="Helvetica" pitchFamily="2" charset="0"/>
              </a:rPr>
              <a:t> </a:t>
            </a:r>
            <a:r>
              <a:rPr lang="en-GB" sz="1200" dirty="0" err="1">
                <a:latin typeface="Helvetica" pitchFamily="2" charset="0"/>
              </a:rPr>
              <a:t>Allahyari</a:t>
            </a:r>
            <a:r>
              <a:rPr lang="en-GB" sz="1200" dirty="0">
                <a:latin typeface="Helvetica" pitchFamily="2" charset="0"/>
              </a:rPr>
              <a:t>, Artem R. </a:t>
            </a:r>
            <a:r>
              <a:rPr lang="en-GB" sz="1200" dirty="0" err="1">
                <a:latin typeface="Helvetica" pitchFamily="2" charset="0"/>
              </a:rPr>
              <a:t>Oganov</a:t>
            </a:r>
            <a:r>
              <a:rPr lang="en-GB" sz="1200" dirty="0">
                <a:latin typeface="Helvetica" pitchFamily="2" charset="0"/>
              </a:rPr>
              <a:t> 2020</a:t>
            </a:r>
            <a:endParaRPr lang="en-GB" sz="1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6ACA-0CDD-A843-A3E0-C426A494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65" y="356628"/>
            <a:ext cx="7518400" cy="471365"/>
          </a:xfrm>
        </p:spPr>
        <p:txBody>
          <a:bodyPr/>
          <a:lstStyle/>
          <a:p>
            <a:r>
              <a:rPr lang="en-RU" dirty="0"/>
              <a:t>2. Related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AFDBD-D0C8-0A41-8AD3-3BD25E1F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Critical temperatures predictions using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4D36-69C9-6544-849E-B9C4C868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A4C4-CAF3-964D-9A5E-50E16B5F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18" y="1379204"/>
            <a:ext cx="5486401" cy="1178560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AF418F-B383-604F-80EC-4E8EFB7D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10" y="2708740"/>
            <a:ext cx="3197894" cy="3126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37E777-A25A-A244-B666-EAEAB8664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9"/>
          <a:stretch/>
        </p:blipFill>
        <p:spPr>
          <a:xfrm>
            <a:off x="322078" y="1374838"/>
            <a:ext cx="5486400" cy="886165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8B4A5E-72F0-4B4C-9334-950C72F73D51}"/>
              </a:ext>
            </a:extLst>
          </p:cNvPr>
          <p:cNvCxnSpPr>
            <a:cxnSpLocks/>
          </p:cNvCxnSpPr>
          <p:nvPr/>
        </p:nvCxnSpPr>
        <p:spPr>
          <a:xfrm flipV="1">
            <a:off x="6096000" y="1324458"/>
            <a:ext cx="0" cy="496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313964-8F8D-EF42-AD2A-3265062BE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0" y="2557764"/>
            <a:ext cx="3681205" cy="30770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63D3C17-25C3-6F4C-AE10-13205D31841F}"/>
              </a:ext>
            </a:extLst>
          </p:cNvPr>
          <p:cNvSpPr/>
          <p:nvPr/>
        </p:nvSpPr>
        <p:spPr>
          <a:xfrm>
            <a:off x="3793179" y="2708740"/>
            <a:ext cx="2167912" cy="3019204"/>
          </a:xfrm>
          <a:prstGeom prst="rect">
            <a:avLst/>
          </a:prstGeom>
          <a:solidFill>
            <a:schemeClr val="accent4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Only Regresion problem</a:t>
            </a:r>
          </a:p>
          <a:p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Descriptors based on chemical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Small dataset 2750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Best score 0.81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RF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F6EBC4-4A16-2A47-B78D-52759A22467E}"/>
              </a:ext>
            </a:extLst>
          </p:cNvPr>
          <p:cNvSpPr/>
          <p:nvPr/>
        </p:nvSpPr>
        <p:spPr>
          <a:xfrm>
            <a:off x="9591132" y="2790635"/>
            <a:ext cx="2268787" cy="3019204"/>
          </a:xfrm>
          <a:prstGeom prst="rect">
            <a:avLst/>
          </a:prstGeom>
          <a:solidFill>
            <a:schemeClr val="accent4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Regresion and classification problems</a:t>
            </a:r>
          </a:p>
          <a:p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Descriptors based on chemical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&gt;12 000 Samples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Best R</a:t>
            </a:r>
            <a:r>
              <a:rPr lang="en-RU" sz="1400" baseline="30000" dirty="0">
                <a:solidFill>
                  <a:schemeClr val="tx1"/>
                </a:solidFill>
              </a:rPr>
              <a:t>2</a:t>
            </a:r>
            <a:r>
              <a:rPr lang="en-RU" sz="1400" dirty="0">
                <a:solidFill>
                  <a:schemeClr val="tx1"/>
                </a:solidFill>
              </a:rPr>
              <a:t> score 0.88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400" dirty="0">
                <a:solidFill>
                  <a:schemeClr val="tx1"/>
                </a:solidFill>
              </a:rPr>
              <a:t>RF model</a:t>
            </a:r>
          </a:p>
        </p:txBody>
      </p:sp>
    </p:spTree>
    <p:extLst>
      <p:ext uri="{BB962C8B-B14F-4D97-AF65-F5344CB8AC3E}">
        <p14:creationId xmlns:p14="http://schemas.microsoft.com/office/powerpoint/2010/main" val="400464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F581-DF4F-224C-8E53-2CC16AB2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3.1 Dataset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82DE-2AEC-6240-B4B3-1D757B0E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Critical magnetic temperature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93BDC-FB99-9C47-89DF-B8006145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69152-E7AE-D444-97A8-8DE90BDC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2" y="1233878"/>
            <a:ext cx="6945697" cy="49671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45E44A-AACA-3F47-B443-E89F32521D45}"/>
              </a:ext>
            </a:extLst>
          </p:cNvPr>
          <p:cNvSpPr/>
          <p:nvPr/>
        </p:nvSpPr>
        <p:spPr>
          <a:xfrm>
            <a:off x="7440149" y="1378424"/>
            <a:ext cx="4262933" cy="7779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b="1" dirty="0">
                <a:solidFill>
                  <a:schemeClr val="tx1"/>
                </a:solidFill>
              </a:rPr>
              <a:t>5091</a:t>
            </a:r>
            <a:r>
              <a:rPr lang="en-RU" dirty="0">
                <a:solidFill>
                  <a:schemeClr val="tx1"/>
                </a:solidFill>
              </a:rPr>
              <a:t> </a:t>
            </a:r>
            <a:r>
              <a:rPr lang="en-RU" dirty="0">
                <a:solidFill>
                  <a:schemeClr val="bg1"/>
                </a:solidFill>
              </a:rPr>
              <a:t>samples from experimental 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4549B-629B-5943-A30A-ECD72E02D05D}"/>
              </a:ext>
            </a:extLst>
          </p:cNvPr>
          <p:cNvSpPr/>
          <p:nvPr/>
        </p:nvSpPr>
        <p:spPr>
          <a:xfrm>
            <a:off x="7434615" y="2464179"/>
            <a:ext cx="4262933" cy="777922"/>
          </a:xfrm>
          <a:prstGeom prst="roundRect">
            <a:avLst/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b="1" dirty="0">
                <a:solidFill>
                  <a:schemeClr val="tx1"/>
                </a:solidFill>
              </a:rPr>
              <a:t>2557</a:t>
            </a:r>
            <a:r>
              <a:rPr lang="en-RU" dirty="0">
                <a:solidFill>
                  <a:schemeClr val="bg1"/>
                </a:solidFill>
              </a:rPr>
              <a:t> samples after dropping of duplicates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6AC710-AF23-A04C-A827-DC839D8EFA05}"/>
              </a:ext>
            </a:extLst>
          </p:cNvPr>
          <p:cNvSpPr/>
          <p:nvPr/>
        </p:nvSpPr>
        <p:spPr>
          <a:xfrm>
            <a:off x="7434615" y="3579672"/>
            <a:ext cx="4262933" cy="7779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>
                <a:solidFill>
                  <a:schemeClr val="bg1"/>
                </a:solidFill>
              </a:rPr>
              <a:t>Only chemical formula and Curie Temperature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19A30-E1D5-E140-B5B5-69D0B36F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03" y="4472402"/>
            <a:ext cx="2336800" cy="19304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12EECBE-C4D1-8047-B285-AE7F3AE86075}"/>
              </a:ext>
            </a:extLst>
          </p:cNvPr>
          <p:cNvSpPr/>
          <p:nvPr/>
        </p:nvSpPr>
        <p:spPr>
          <a:xfrm>
            <a:off x="9443803" y="2156346"/>
            <a:ext cx="329784" cy="27785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0451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2B42-793C-1943-91C0-829C43B6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3.2 Dataset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9241E-7C9A-1443-A3F9-5615EB4FC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RU" dirty="0"/>
              <a:t>Data cleaning and generation of the descriptors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B9C3-8776-1548-A703-0C0F4F7E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2FB429-C2FA-814B-B641-4E2C36E85889}"/>
              </a:ext>
            </a:extLst>
          </p:cNvPr>
          <p:cNvSpPr/>
          <p:nvPr/>
        </p:nvSpPr>
        <p:spPr>
          <a:xfrm>
            <a:off x="872965" y="2526850"/>
            <a:ext cx="2478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latin typeface="Times" pitchFamily="2" charset="0"/>
              </a:rPr>
              <a:t>1. Atomic Weight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2. Number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3. Column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4. Row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5. Covalent Radius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6. Electronegativity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7. Bandgap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8. </a:t>
            </a:r>
            <a:r>
              <a:rPr lang="en-GB" sz="1600" i="1" dirty="0" err="1">
                <a:latin typeface="Times" pitchFamily="2" charset="0"/>
              </a:rPr>
              <a:t>Magmom</a:t>
            </a:r>
            <a:r>
              <a:rPr lang="en-GB" sz="1600" i="1" dirty="0">
                <a:latin typeface="Times" pitchFamily="2" charset="0"/>
              </a:rPr>
              <a:t>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9. </a:t>
            </a:r>
            <a:r>
              <a:rPr lang="en-GB" sz="1600" i="1" dirty="0" err="1">
                <a:latin typeface="Times" pitchFamily="2" charset="0"/>
              </a:rPr>
              <a:t>MeltingT</a:t>
            </a:r>
            <a:r>
              <a:rPr lang="en-GB" sz="1600" i="1" dirty="0">
                <a:latin typeface="Times" pitchFamily="2" charset="0"/>
              </a:rPr>
              <a:t>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10. Mendeleev Number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11. Space Group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12. Volume</a:t>
            </a:r>
            <a:endParaRPr lang="en-GB" sz="1600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72294-A9EB-5C41-88BC-E0525037786C}"/>
              </a:ext>
            </a:extLst>
          </p:cNvPr>
          <p:cNvSpPr/>
          <p:nvPr/>
        </p:nvSpPr>
        <p:spPr>
          <a:xfrm>
            <a:off x="587034" y="1341384"/>
            <a:ext cx="2161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which might basically determined from the periodic law </a:t>
            </a:r>
            <a:endParaRPr lang="en-GB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CFECE-F5F9-0240-A4AC-1CB8C8B9FA08}"/>
              </a:ext>
            </a:extLst>
          </p:cNvPr>
          <p:cNvSpPr/>
          <p:nvPr/>
        </p:nvSpPr>
        <p:spPr>
          <a:xfrm>
            <a:off x="3272944" y="1277075"/>
            <a:ext cx="271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Times" pitchFamily="2" charset="0"/>
              </a:rPr>
              <a:t>Electronic structure attributes, which are the fraction of electrons from the </a:t>
            </a:r>
            <a:r>
              <a:rPr lang="en-GB" sz="1600" dirty="0">
                <a:latin typeface="Helvetica" pitchFamily="2" charset="0"/>
              </a:rPr>
              <a:t>𝑠,𝑝,𝑑 </a:t>
            </a:r>
            <a:r>
              <a:rPr lang="en-GB" sz="1600" dirty="0">
                <a:latin typeface="Times" pitchFamily="2" charset="0"/>
              </a:rPr>
              <a:t>and </a:t>
            </a:r>
            <a:r>
              <a:rPr lang="en-GB" sz="1600" dirty="0">
                <a:latin typeface="Helvetica" pitchFamily="2" charset="0"/>
              </a:rPr>
              <a:t>𝑓 </a:t>
            </a:r>
            <a:r>
              <a:rPr lang="en-GB" sz="1600" dirty="0">
                <a:latin typeface="Times" pitchFamily="2" charset="0"/>
              </a:rPr>
              <a:t>shells</a:t>
            </a:r>
            <a:endParaRPr lang="en-GB" sz="1600" dirty="0">
              <a:effectLst/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A6C0-4C16-8B48-8A43-98EE960C3448}"/>
              </a:ext>
            </a:extLst>
          </p:cNvPr>
          <p:cNvSpPr/>
          <p:nvPr/>
        </p:nvSpPr>
        <p:spPr>
          <a:xfrm>
            <a:off x="3926323" y="2830451"/>
            <a:ext cx="18155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latin typeface="Times" pitchFamily="2" charset="0"/>
              </a:rPr>
              <a:t>1. N Unfilled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2. N Valence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3. N d Unfilled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4. N d Valence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5. N f Unfilled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6. N f Valence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7. N p Unfilled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8. N p Valence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9. N s Unfilled </a:t>
            </a:r>
            <a:endParaRPr lang="en-GB" sz="1600" dirty="0">
              <a:latin typeface="Times" pitchFamily="2" charset="0"/>
            </a:endParaRPr>
          </a:p>
          <a:p>
            <a:r>
              <a:rPr lang="en-GB" sz="1600" i="1" dirty="0">
                <a:latin typeface="Times" pitchFamily="2" charset="0"/>
              </a:rPr>
              <a:t>10. N s Valence </a:t>
            </a:r>
            <a:endParaRPr lang="en-GB" sz="16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6B16A-EC89-8A4D-A6DF-AB9EB5C90C21}"/>
              </a:ext>
            </a:extLst>
          </p:cNvPr>
          <p:cNvSpPr/>
          <p:nvPr/>
        </p:nvSpPr>
        <p:spPr>
          <a:xfrm>
            <a:off x="6439234" y="3012464"/>
            <a:ext cx="15322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Times" pitchFamily="2" charset="0"/>
              </a:rPr>
              <a:t>1. minimum </a:t>
            </a:r>
            <a:endParaRPr lang="en-GB" dirty="0">
              <a:latin typeface="Times" pitchFamily="2" charset="0"/>
            </a:endParaRPr>
          </a:p>
          <a:p>
            <a:r>
              <a:rPr lang="en-GB" i="1" dirty="0">
                <a:latin typeface="Times" pitchFamily="2" charset="0"/>
              </a:rPr>
              <a:t>2. maximum </a:t>
            </a:r>
            <a:endParaRPr lang="en-GB" dirty="0">
              <a:latin typeface="Times" pitchFamily="2" charset="0"/>
            </a:endParaRPr>
          </a:p>
          <a:p>
            <a:r>
              <a:rPr lang="en-GB" i="1" dirty="0">
                <a:latin typeface="Times" pitchFamily="2" charset="0"/>
              </a:rPr>
              <a:t>3. range </a:t>
            </a:r>
            <a:endParaRPr lang="en-GB" dirty="0">
              <a:latin typeface="Times" pitchFamily="2" charset="0"/>
            </a:endParaRPr>
          </a:p>
          <a:p>
            <a:r>
              <a:rPr lang="en-GB" i="1" dirty="0">
                <a:latin typeface="Times" pitchFamily="2" charset="0"/>
              </a:rPr>
              <a:t>4. mode </a:t>
            </a:r>
            <a:endParaRPr lang="en-GB" dirty="0">
              <a:latin typeface="Times" pitchFamily="2" charset="0"/>
            </a:endParaRPr>
          </a:p>
          <a:p>
            <a:r>
              <a:rPr lang="en-GB" i="1" dirty="0">
                <a:latin typeface="Times" pitchFamily="2" charset="0"/>
              </a:rPr>
              <a:t>5. mean </a:t>
            </a:r>
            <a:endParaRPr lang="en-GB" dirty="0">
              <a:latin typeface="Times" pitchFamily="2" charset="0"/>
            </a:endParaRPr>
          </a:p>
          <a:p>
            <a:r>
              <a:rPr lang="en-GB" i="1" dirty="0">
                <a:latin typeface="Times" pitchFamily="2" charset="0"/>
              </a:rPr>
              <a:t>6. mean</a:t>
            </a:r>
          </a:p>
          <a:p>
            <a:r>
              <a:rPr lang="en-GB" i="1" dirty="0">
                <a:latin typeface="Times" pitchFamily="2" charset="0"/>
              </a:rPr>
              <a:t> abs. dev. </a:t>
            </a:r>
            <a:endParaRPr lang="en-GB" dirty="0">
              <a:effectLst/>
              <a:latin typeface="Times" pitchFamily="2" charset="0"/>
            </a:endParaRPr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348FF33C-00AF-0D4D-99DD-71C5F8D386C7}"/>
              </a:ext>
            </a:extLst>
          </p:cNvPr>
          <p:cNvSpPr/>
          <p:nvPr/>
        </p:nvSpPr>
        <p:spPr>
          <a:xfrm>
            <a:off x="3608593" y="2792944"/>
            <a:ext cx="2133278" cy="2554545"/>
          </a:xfrm>
          <a:prstGeom prst="bracePair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29B8A9EC-098F-FA4A-9A84-32D15956D5C9}"/>
              </a:ext>
            </a:extLst>
          </p:cNvPr>
          <p:cNvSpPr/>
          <p:nvPr/>
        </p:nvSpPr>
        <p:spPr>
          <a:xfrm>
            <a:off x="485775" y="2480225"/>
            <a:ext cx="2677530" cy="3206200"/>
          </a:xfrm>
          <a:prstGeom prst="bracePair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476AC-6065-1F40-AA74-CF5A50DB2F65}"/>
              </a:ext>
            </a:extLst>
          </p:cNvPr>
          <p:cNvSpPr/>
          <p:nvPr/>
        </p:nvSpPr>
        <p:spPr>
          <a:xfrm rot="5400000" flipH="1">
            <a:off x="3338913" y="3890844"/>
            <a:ext cx="99467" cy="385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DA6484CE-3C8F-0142-B9B0-CA26516F7F9B}"/>
              </a:ext>
            </a:extLst>
          </p:cNvPr>
          <p:cNvSpPr/>
          <p:nvPr/>
        </p:nvSpPr>
        <p:spPr>
          <a:xfrm>
            <a:off x="6230289" y="2881111"/>
            <a:ext cx="1783706" cy="2379896"/>
          </a:xfrm>
          <a:prstGeom prst="bracePair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A5618-C92F-8643-86CA-4A9947BDD2EC}"/>
              </a:ext>
            </a:extLst>
          </p:cNvPr>
          <p:cNvSpPr/>
          <p:nvPr/>
        </p:nvSpPr>
        <p:spPr>
          <a:xfrm rot="5400000">
            <a:off x="10216329" y="3714611"/>
            <a:ext cx="80703" cy="47263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8607DA-A85A-C240-8BF2-F439F806708A}"/>
              </a:ext>
            </a:extLst>
          </p:cNvPr>
          <p:cNvSpPr/>
          <p:nvPr/>
        </p:nvSpPr>
        <p:spPr>
          <a:xfrm>
            <a:off x="10500622" y="3529747"/>
            <a:ext cx="146867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RU" sz="6000" b="1" dirty="0">
                <a:ln/>
                <a:solidFill>
                  <a:schemeClr val="accent3"/>
                </a:solidFill>
              </a:rPr>
              <a:t>215</a:t>
            </a:r>
            <a:endParaRPr lang="en-RU" sz="6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6313D-3D10-AF49-97D9-ED6454A57FAB}"/>
              </a:ext>
            </a:extLst>
          </p:cNvPr>
          <p:cNvSpPr txBox="1"/>
          <p:nvPr/>
        </p:nvSpPr>
        <p:spPr>
          <a:xfrm>
            <a:off x="10376971" y="4545410"/>
            <a:ext cx="18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dimension of descriptors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C5666B-E116-EE45-AFB0-D1644C6E5FF7}"/>
              </a:ext>
            </a:extLst>
          </p:cNvPr>
          <p:cNvSpPr/>
          <p:nvPr/>
        </p:nvSpPr>
        <p:spPr>
          <a:xfrm>
            <a:off x="6136210" y="1301080"/>
            <a:ext cx="2478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Times" pitchFamily="2" charset="0"/>
              </a:rPr>
              <a:t>For all descriptors from the first and second category applied statistics functions</a:t>
            </a:r>
            <a:endParaRPr lang="en-GB" sz="1600" dirty="0">
              <a:effectLst/>
              <a:latin typeface="Times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051704-B304-054F-AE19-41322C0336F0}"/>
              </a:ext>
            </a:extLst>
          </p:cNvPr>
          <p:cNvCxnSpPr/>
          <p:nvPr/>
        </p:nvCxnSpPr>
        <p:spPr>
          <a:xfrm>
            <a:off x="680941" y="6096578"/>
            <a:ext cx="10830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A2C45DE-572E-C949-B402-095CD0AD255C}"/>
              </a:ext>
            </a:extLst>
          </p:cNvPr>
          <p:cNvSpPr/>
          <p:nvPr/>
        </p:nvSpPr>
        <p:spPr>
          <a:xfrm>
            <a:off x="619162" y="6114081"/>
            <a:ext cx="10992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Ward, Logan et al. “A General-Purpose Machine Learning Framework for Predicting Properties of Inorganic Materials.” Computational Materials 2.1 (2016)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43B86A-A19B-0F4F-B040-8F85422B8C3C}"/>
              </a:ext>
            </a:extLst>
          </p:cNvPr>
          <p:cNvSpPr/>
          <p:nvPr/>
        </p:nvSpPr>
        <p:spPr>
          <a:xfrm>
            <a:off x="629101" y="6343601"/>
            <a:ext cx="10830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L., Dunn, A.,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Faghaninia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Zimmermann, N. E. R., Bajaj, S,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Matminer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source toolkit for materials data mining.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Mater. Sci. 152, 60-69 (2018).</a:t>
            </a:r>
            <a:endParaRPr lang="en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Double Brace 26">
            <a:extLst>
              <a:ext uri="{FF2B5EF4-FFF2-40B4-BE49-F238E27FC236}">
                <a16:creationId xmlns:a16="http://schemas.microsoft.com/office/drawing/2014/main" id="{1D43856F-4F76-2744-965B-775C00C89853}"/>
              </a:ext>
            </a:extLst>
          </p:cNvPr>
          <p:cNvSpPr/>
          <p:nvPr/>
        </p:nvSpPr>
        <p:spPr>
          <a:xfrm>
            <a:off x="279889" y="2305709"/>
            <a:ext cx="5649380" cy="355544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371A3-E2A4-D946-9AF1-F28619B42CE3}"/>
              </a:ext>
            </a:extLst>
          </p:cNvPr>
          <p:cNvSpPr/>
          <p:nvPr/>
        </p:nvSpPr>
        <p:spPr>
          <a:xfrm rot="5400000">
            <a:off x="8241933" y="3825188"/>
            <a:ext cx="144515" cy="55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AF7BA6-1085-9841-8A72-859199120377}"/>
              </a:ext>
            </a:extLst>
          </p:cNvPr>
          <p:cNvSpPr/>
          <p:nvPr/>
        </p:nvSpPr>
        <p:spPr>
          <a:xfrm rot="10800000">
            <a:off x="8231043" y="3825187"/>
            <a:ext cx="144515" cy="55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01017-E01D-804D-B8A0-6F459BBAFFF0}"/>
              </a:ext>
            </a:extLst>
          </p:cNvPr>
          <p:cNvSpPr/>
          <p:nvPr/>
        </p:nvSpPr>
        <p:spPr>
          <a:xfrm rot="10800000" flipH="1">
            <a:off x="3341114" y="3893392"/>
            <a:ext cx="99467" cy="385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A7CC2D-5621-0241-9049-3DFFD1C2B5C3}"/>
              </a:ext>
            </a:extLst>
          </p:cNvPr>
          <p:cNvSpPr/>
          <p:nvPr/>
        </p:nvSpPr>
        <p:spPr>
          <a:xfrm rot="2422360">
            <a:off x="5999418" y="3911473"/>
            <a:ext cx="114849" cy="3640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7E53EB-6B82-0F47-8E9F-E7D76DF6673F}"/>
              </a:ext>
            </a:extLst>
          </p:cNvPr>
          <p:cNvSpPr/>
          <p:nvPr/>
        </p:nvSpPr>
        <p:spPr>
          <a:xfrm rot="7967750">
            <a:off x="6006659" y="3905730"/>
            <a:ext cx="114849" cy="3640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F5AF83-B62A-714C-8852-136F26138BCB}"/>
              </a:ext>
            </a:extLst>
          </p:cNvPr>
          <p:cNvSpPr/>
          <p:nvPr/>
        </p:nvSpPr>
        <p:spPr>
          <a:xfrm>
            <a:off x="8572135" y="3715718"/>
            <a:ext cx="1455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RU" sz="4400" b="1" cap="none" spc="0" dirty="0">
                <a:ln/>
                <a:solidFill>
                  <a:schemeClr val="accent3"/>
                </a:solidFill>
                <a:effectLst/>
              </a:rPr>
              <a:t>V</a:t>
            </a:r>
            <a:r>
              <a:rPr lang="en-RU" sz="4000" b="1" cap="none" spc="0" baseline="-25000" dirty="0">
                <a:ln/>
                <a:solidFill>
                  <a:schemeClr val="accent3"/>
                </a:solidFill>
                <a:effectLst/>
              </a:rPr>
              <a:t>chem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E6D6F3-7ECC-0949-8CEC-5C5F9635C8C0}"/>
              </a:ext>
            </a:extLst>
          </p:cNvPr>
          <p:cNvSpPr/>
          <p:nvPr/>
        </p:nvSpPr>
        <p:spPr>
          <a:xfrm rot="5400000">
            <a:off x="10216328" y="3867615"/>
            <a:ext cx="80703" cy="47263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625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0017-7364-0041-A41E-99F2A04E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3.2 Models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9A7D-F29B-1B47-A949-4799F2559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2965" y="-670973"/>
            <a:ext cx="5486400" cy="267661"/>
          </a:xfrm>
        </p:spPr>
        <p:txBody>
          <a:bodyPr/>
          <a:lstStyle/>
          <a:p>
            <a:r>
              <a:rPr lang="en-RU" dirty="0"/>
              <a:t>Train/Test split +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13DA5-6463-9A43-B958-DE9784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DDB790-6B2D-7B47-A2EC-EA14A335349E}"/>
              </a:ext>
            </a:extLst>
          </p:cNvPr>
          <p:cNvSpPr/>
          <p:nvPr/>
        </p:nvSpPr>
        <p:spPr>
          <a:xfrm>
            <a:off x="1142701" y="2715896"/>
            <a:ext cx="2473464" cy="1426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sz="2400" dirty="0"/>
              <a:t>Full Dataset</a:t>
            </a:r>
          </a:p>
          <a:p>
            <a:pPr algn="ctr"/>
            <a:r>
              <a:rPr lang="en-RU" sz="2800" b="1" dirty="0">
                <a:solidFill>
                  <a:schemeClr val="tx1"/>
                </a:solidFill>
              </a:rPr>
              <a:t>2557</a:t>
            </a:r>
            <a:r>
              <a:rPr lang="en-RU" sz="2400" dirty="0"/>
              <a:t> samples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3E7EF95-4A7F-544C-811A-16454E06E83E}"/>
              </a:ext>
            </a:extLst>
          </p:cNvPr>
          <p:cNvSpPr/>
          <p:nvPr/>
        </p:nvSpPr>
        <p:spPr>
          <a:xfrm rot="19846104">
            <a:off x="3437871" y="2734950"/>
            <a:ext cx="867441" cy="301791"/>
          </a:xfrm>
          <a:prstGeom prst="rightArrow">
            <a:avLst>
              <a:gd name="adj1" fmla="val 50000"/>
              <a:gd name="adj2" fmla="val 1436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837278D-85BB-1449-A445-024D30A54AAB}"/>
              </a:ext>
            </a:extLst>
          </p:cNvPr>
          <p:cNvSpPr/>
          <p:nvPr/>
        </p:nvSpPr>
        <p:spPr>
          <a:xfrm rot="1383425">
            <a:off x="3438089" y="3832413"/>
            <a:ext cx="960442" cy="339151"/>
          </a:xfrm>
          <a:prstGeom prst="rightArrow">
            <a:avLst>
              <a:gd name="adj1" fmla="val 50000"/>
              <a:gd name="adj2" fmla="val 1436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CECCE9-8DFA-D145-83CE-02C048C9B591}"/>
              </a:ext>
            </a:extLst>
          </p:cNvPr>
          <p:cNvSpPr/>
          <p:nvPr/>
        </p:nvSpPr>
        <p:spPr>
          <a:xfrm>
            <a:off x="4276036" y="2074803"/>
            <a:ext cx="1872680" cy="88765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Test Set</a:t>
            </a:r>
          </a:p>
          <a:p>
            <a:pPr algn="ctr"/>
            <a:r>
              <a:rPr lang="en-RU" sz="2000" b="1" dirty="0">
                <a:solidFill>
                  <a:schemeClr val="tx1"/>
                </a:solidFill>
              </a:rPr>
              <a:t>843</a:t>
            </a:r>
            <a:r>
              <a:rPr lang="en-RU" dirty="0"/>
              <a:t> samples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05CC49-2C28-DD48-AABB-5533FE1AF082}"/>
              </a:ext>
            </a:extLst>
          </p:cNvPr>
          <p:cNvSpPr/>
          <p:nvPr/>
        </p:nvSpPr>
        <p:spPr>
          <a:xfrm>
            <a:off x="4321369" y="3446391"/>
            <a:ext cx="1872680" cy="191105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U" dirty="0"/>
              <a:t>Train Set</a:t>
            </a:r>
          </a:p>
          <a:p>
            <a:pPr algn="ctr"/>
            <a:r>
              <a:rPr lang="en-RU" sz="2000" b="1" dirty="0">
                <a:solidFill>
                  <a:schemeClr val="tx1"/>
                </a:solidFill>
              </a:rPr>
              <a:t>1714</a:t>
            </a:r>
            <a:r>
              <a:rPr lang="en-RU" dirty="0"/>
              <a:t> samples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399025D-7813-8442-8EB1-169972C0F554}"/>
              </a:ext>
            </a:extLst>
          </p:cNvPr>
          <p:cNvSpPr/>
          <p:nvPr/>
        </p:nvSpPr>
        <p:spPr>
          <a:xfrm>
            <a:off x="6265605" y="4116353"/>
            <a:ext cx="651472" cy="484632"/>
          </a:xfrm>
          <a:prstGeom prst="rightArrow">
            <a:avLst>
              <a:gd name="adj1" fmla="val 50000"/>
              <a:gd name="adj2" fmla="val 744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699671-C98F-2E41-BABB-A2198F42DDD7}"/>
              </a:ext>
            </a:extLst>
          </p:cNvPr>
          <p:cNvSpPr/>
          <p:nvPr/>
        </p:nvSpPr>
        <p:spPr>
          <a:xfrm flipV="1">
            <a:off x="6908627" y="335205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4D7FA9-76EA-724C-8FAC-FC8969FE4080}"/>
              </a:ext>
            </a:extLst>
          </p:cNvPr>
          <p:cNvSpPr/>
          <p:nvPr/>
        </p:nvSpPr>
        <p:spPr>
          <a:xfrm flipV="1">
            <a:off x="6908627" y="356296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15119-ECF8-EE40-80E1-6D380B2C2D17}"/>
              </a:ext>
            </a:extLst>
          </p:cNvPr>
          <p:cNvSpPr/>
          <p:nvPr/>
        </p:nvSpPr>
        <p:spPr>
          <a:xfrm flipV="1">
            <a:off x="6900489" y="419570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FEF4FFC-9A56-A744-B29E-40F13E422232}"/>
              </a:ext>
            </a:extLst>
          </p:cNvPr>
          <p:cNvSpPr/>
          <p:nvPr/>
        </p:nvSpPr>
        <p:spPr>
          <a:xfrm flipV="1">
            <a:off x="6900489" y="440662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35C1CE0-995D-A943-B3EE-AB9870749793}"/>
              </a:ext>
            </a:extLst>
          </p:cNvPr>
          <p:cNvSpPr/>
          <p:nvPr/>
        </p:nvSpPr>
        <p:spPr>
          <a:xfrm flipV="1">
            <a:off x="6900489" y="461753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3FA09D6-BDC1-BE46-B576-319CB3EB1F9B}"/>
              </a:ext>
            </a:extLst>
          </p:cNvPr>
          <p:cNvSpPr/>
          <p:nvPr/>
        </p:nvSpPr>
        <p:spPr>
          <a:xfrm flipV="1">
            <a:off x="6900489" y="482844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2610C1-8A71-A647-8B02-2C7E2BF78366}"/>
              </a:ext>
            </a:extLst>
          </p:cNvPr>
          <p:cNvSpPr/>
          <p:nvPr/>
        </p:nvSpPr>
        <p:spPr>
          <a:xfrm flipV="1">
            <a:off x="6900489" y="377388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F4AA14-0A8A-F94C-9BB2-3EC9F1E18A84}"/>
              </a:ext>
            </a:extLst>
          </p:cNvPr>
          <p:cNvSpPr/>
          <p:nvPr/>
        </p:nvSpPr>
        <p:spPr>
          <a:xfrm flipV="1">
            <a:off x="6900489" y="398479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E39482-4151-B349-BF60-57ECC0EF262A}"/>
              </a:ext>
            </a:extLst>
          </p:cNvPr>
          <p:cNvSpPr/>
          <p:nvPr/>
        </p:nvSpPr>
        <p:spPr>
          <a:xfrm flipV="1">
            <a:off x="6900489" y="503935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3771489-C20E-3342-9CE4-093C6F288639}"/>
              </a:ext>
            </a:extLst>
          </p:cNvPr>
          <p:cNvSpPr/>
          <p:nvPr/>
        </p:nvSpPr>
        <p:spPr>
          <a:xfrm flipV="1">
            <a:off x="6900489" y="5250271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0FCE6DF-77AE-E94D-ABF6-87A7751FD8AC}"/>
              </a:ext>
            </a:extLst>
          </p:cNvPr>
          <p:cNvSpPr/>
          <p:nvPr/>
        </p:nvSpPr>
        <p:spPr>
          <a:xfrm flipV="1">
            <a:off x="7271840" y="334593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A8F90C77-CD38-8644-AEDF-E2796E2EE733}"/>
              </a:ext>
            </a:extLst>
          </p:cNvPr>
          <p:cNvSpPr/>
          <p:nvPr/>
        </p:nvSpPr>
        <p:spPr>
          <a:xfrm flipV="1">
            <a:off x="7271840" y="355685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083908D-EEB4-684B-9E56-834326418254}"/>
              </a:ext>
            </a:extLst>
          </p:cNvPr>
          <p:cNvSpPr/>
          <p:nvPr/>
        </p:nvSpPr>
        <p:spPr>
          <a:xfrm flipV="1">
            <a:off x="7263702" y="418959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8EFD5C5-084D-5440-A893-415F76EDFB8A}"/>
              </a:ext>
            </a:extLst>
          </p:cNvPr>
          <p:cNvSpPr/>
          <p:nvPr/>
        </p:nvSpPr>
        <p:spPr>
          <a:xfrm flipV="1">
            <a:off x="7263702" y="440050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AC386B1-43AA-874C-AB7D-123E16D6DF03}"/>
              </a:ext>
            </a:extLst>
          </p:cNvPr>
          <p:cNvSpPr/>
          <p:nvPr/>
        </p:nvSpPr>
        <p:spPr>
          <a:xfrm flipV="1">
            <a:off x="7263702" y="461141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C0A6A61-70EB-7D41-BE21-68CAE2EABB10}"/>
              </a:ext>
            </a:extLst>
          </p:cNvPr>
          <p:cNvSpPr/>
          <p:nvPr/>
        </p:nvSpPr>
        <p:spPr>
          <a:xfrm flipV="1">
            <a:off x="7263702" y="482233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609E50AE-AF11-EB4B-893F-AB1E34FD2B41}"/>
              </a:ext>
            </a:extLst>
          </p:cNvPr>
          <p:cNvSpPr/>
          <p:nvPr/>
        </p:nvSpPr>
        <p:spPr>
          <a:xfrm flipV="1">
            <a:off x="7263702" y="376776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4CAF8D89-0022-744C-83D8-C312EDEA91E8}"/>
              </a:ext>
            </a:extLst>
          </p:cNvPr>
          <p:cNvSpPr/>
          <p:nvPr/>
        </p:nvSpPr>
        <p:spPr>
          <a:xfrm flipV="1">
            <a:off x="7263702" y="397867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BC40B866-4E8A-D041-84DC-E96E836F41B6}"/>
              </a:ext>
            </a:extLst>
          </p:cNvPr>
          <p:cNvSpPr/>
          <p:nvPr/>
        </p:nvSpPr>
        <p:spPr>
          <a:xfrm flipV="1">
            <a:off x="7263702" y="5033243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0DD18CC0-E9F1-3F42-BFFF-68DFC0A929C4}"/>
              </a:ext>
            </a:extLst>
          </p:cNvPr>
          <p:cNvSpPr/>
          <p:nvPr/>
        </p:nvSpPr>
        <p:spPr>
          <a:xfrm flipV="1">
            <a:off x="7263702" y="524415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8929717-0BDA-EB4E-9B92-B49990E1919F}"/>
              </a:ext>
            </a:extLst>
          </p:cNvPr>
          <p:cNvSpPr/>
          <p:nvPr/>
        </p:nvSpPr>
        <p:spPr>
          <a:xfrm flipV="1">
            <a:off x="7635053" y="333982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66D5FE8-6F92-EC4F-94E9-31405FFADD73}"/>
              </a:ext>
            </a:extLst>
          </p:cNvPr>
          <p:cNvSpPr/>
          <p:nvPr/>
        </p:nvSpPr>
        <p:spPr>
          <a:xfrm flipV="1">
            <a:off x="7635053" y="355073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0DEEF02-BA11-E246-A04B-66A4FA5CBFC6}"/>
              </a:ext>
            </a:extLst>
          </p:cNvPr>
          <p:cNvSpPr/>
          <p:nvPr/>
        </p:nvSpPr>
        <p:spPr>
          <a:xfrm flipV="1">
            <a:off x="7626915" y="418347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094A0C0A-3C0A-8C42-B629-4253FBD87E65}"/>
              </a:ext>
            </a:extLst>
          </p:cNvPr>
          <p:cNvSpPr/>
          <p:nvPr/>
        </p:nvSpPr>
        <p:spPr>
          <a:xfrm flipV="1">
            <a:off x="7626915" y="439438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ECF2F0B-51AF-A34B-8D7F-B383C56DFEBE}"/>
              </a:ext>
            </a:extLst>
          </p:cNvPr>
          <p:cNvSpPr/>
          <p:nvPr/>
        </p:nvSpPr>
        <p:spPr>
          <a:xfrm flipV="1">
            <a:off x="7626915" y="460530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0786CEE-AAAF-7F4C-A069-8342658D0ACB}"/>
              </a:ext>
            </a:extLst>
          </p:cNvPr>
          <p:cNvSpPr/>
          <p:nvPr/>
        </p:nvSpPr>
        <p:spPr>
          <a:xfrm flipV="1">
            <a:off x="7626915" y="4816214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CC8B83B-6702-E543-BA72-252A26296871}"/>
              </a:ext>
            </a:extLst>
          </p:cNvPr>
          <p:cNvSpPr/>
          <p:nvPr/>
        </p:nvSpPr>
        <p:spPr>
          <a:xfrm flipV="1">
            <a:off x="7626915" y="376164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41A701E6-F28D-6E4F-9725-1A69DEAAF147}"/>
              </a:ext>
            </a:extLst>
          </p:cNvPr>
          <p:cNvSpPr/>
          <p:nvPr/>
        </p:nvSpPr>
        <p:spPr>
          <a:xfrm flipV="1">
            <a:off x="7626915" y="397256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4DC3F7A4-F39B-B94E-B517-59EC50625EEB}"/>
              </a:ext>
            </a:extLst>
          </p:cNvPr>
          <p:cNvSpPr/>
          <p:nvPr/>
        </p:nvSpPr>
        <p:spPr>
          <a:xfrm flipV="1">
            <a:off x="7626915" y="502712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0596176-6FD1-9348-B778-71B5823650DE}"/>
              </a:ext>
            </a:extLst>
          </p:cNvPr>
          <p:cNvSpPr/>
          <p:nvPr/>
        </p:nvSpPr>
        <p:spPr>
          <a:xfrm flipV="1">
            <a:off x="7626915" y="523803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60C316C5-98AA-2C42-90E4-B50BEB7F9B2B}"/>
              </a:ext>
            </a:extLst>
          </p:cNvPr>
          <p:cNvSpPr/>
          <p:nvPr/>
        </p:nvSpPr>
        <p:spPr>
          <a:xfrm flipV="1">
            <a:off x="7998266" y="334152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D477665B-35F5-7847-9992-F498C96D1863}"/>
              </a:ext>
            </a:extLst>
          </p:cNvPr>
          <p:cNvSpPr/>
          <p:nvPr/>
        </p:nvSpPr>
        <p:spPr>
          <a:xfrm flipV="1">
            <a:off x="7998266" y="355243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38AE5A8-F171-654C-830A-366430ABB3AA}"/>
              </a:ext>
            </a:extLst>
          </p:cNvPr>
          <p:cNvSpPr/>
          <p:nvPr/>
        </p:nvSpPr>
        <p:spPr>
          <a:xfrm flipV="1">
            <a:off x="7990128" y="418517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60C2D791-30E9-AB44-A0F9-C956C7B0CBD0}"/>
              </a:ext>
            </a:extLst>
          </p:cNvPr>
          <p:cNvSpPr/>
          <p:nvPr/>
        </p:nvSpPr>
        <p:spPr>
          <a:xfrm flipV="1">
            <a:off x="7990128" y="439608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C48306B-02B8-C645-91A6-7017742E089B}"/>
              </a:ext>
            </a:extLst>
          </p:cNvPr>
          <p:cNvSpPr/>
          <p:nvPr/>
        </p:nvSpPr>
        <p:spPr>
          <a:xfrm flipV="1">
            <a:off x="7990128" y="4607000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1DC6AD5-FF36-4845-A621-91B539A59419}"/>
              </a:ext>
            </a:extLst>
          </p:cNvPr>
          <p:cNvSpPr/>
          <p:nvPr/>
        </p:nvSpPr>
        <p:spPr>
          <a:xfrm flipV="1">
            <a:off x="7990128" y="481791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8704AEC8-0302-3243-A971-6C0924D8A469}"/>
              </a:ext>
            </a:extLst>
          </p:cNvPr>
          <p:cNvSpPr/>
          <p:nvPr/>
        </p:nvSpPr>
        <p:spPr>
          <a:xfrm flipV="1">
            <a:off x="7990128" y="376334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02EB5A1B-82EB-C74A-9F19-F9F702DC7483}"/>
              </a:ext>
            </a:extLst>
          </p:cNvPr>
          <p:cNvSpPr/>
          <p:nvPr/>
        </p:nvSpPr>
        <p:spPr>
          <a:xfrm flipV="1">
            <a:off x="7990128" y="397426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5F7861CF-A959-2E4F-B1DF-5A51DEB0BD2A}"/>
              </a:ext>
            </a:extLst>
          </p:cNvPr>
          <p:cNvSpPr/>
          <p:nvPr/>
        </p:nvSpPr>
        <p:spPr>
          <a:xfrm flipV="1">
            <a:off x="7990128" y="502882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FB04702-000A-0E40-9B54-2BB8063EFD49}"/>
              </a:ext>
            </a:extLst>
          </p:cNvPr>
          <p:cNvSpPr/>
          <p:nvPr/>
        </p:nvSpPr>
        <p:spPr>
          <a:xfrm flipV="1">
            <a:off x="7990128" y="523973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C4B66DD-D69B-8A46-B7E0-31EF9153D2E6}"/>
              </a:ext>
            </a:extLst>
          </p:cNvPr>
          <p:cNvSpPr/>
          <p:nvPr/>
        </p:nvSpPr>
        <p:spPr>
          <a:xfrm flipV="1">
            <a:off x="8361479" y="334121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9E8E6C5A-24DE-2240-A36E-5B7945D3F74A}"/>
              </a:ext>
            </a:extLst>
          </p:cNvPr>
          <p:cNvSpPr/>
          <p:nvPr/>
        </p:nvSpPr>
        <p:spPr>
          <a:xfrm flipV="1">
            <a:off x="8361479" y="356976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D93D90A3-AF58-544C-A5DA-265334C6D78D}"/>
              </a:ext>
            </a:extLst>
          </p:cNvPr>
          <p:cNvSpPr/>
          <p:nvPr/>
        </p:nvSpPr>
        <p:spPr>
          <a:xfrm flipV="1">
            <a:off x="8353341" y="420250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4490810B-D2D9-8849-AA80-976AF623796B}"/>
              </a:ext>
            </a:extLst>
          </p:cNvPr>
          <p:cNvSpPr/>
          <p:nvPr/>
        </p:nvSpPr>
        <p:spPr>
          <a:xfrm flipV="1">
            <a:off x="8353341" y="4413416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EF7061A-9CB8-ED45-9DC0-03BF3CD49238}"/>
              </a:ext>
            </a:extLst>
          </p:cNvPr>
          <p:cNvSpPr/>
          <p:nvPr/>
        </p:nvSpPr>
        <p:spPr>
          <a:xfrm flipV="1">
            <a:off x="8353341" y="462432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24237DC2-15E6-5E4C-98C2-2A1D24322CA2}"/>
              </a:ext>
            </a:extLst>
          </p:cNvPr>
          <p:cNvSpPr/>
          <p:nvPr/>
        </p:nvSpPr>
        <p:spPr>
          <a:xfrm flipV="1">
            <a:off x="8353341" y="483524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056034D1-2AF2-4F4A-974F-4C99D4BCFB4C}"/>
              </a:ext>
            </a:extLst>
          </p:cNvPr>
          <p:cNvSpPr/>
          <p:nvPr/>
        </p:nvSpPr>
        <p:spPr>
          <a:xfrm flipV="1">
            <a:off x="8353341" y="378067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15492080-EF81-F54F-9065-5B07B7521BDC}"/>
              </a:ext>
            </a:extLst>
          </p:cNvPr>
          <p:cNvSpPr/>
          <p:nvPr/>
        </p:nvSpPr>
        <p:spPr>
          <a:xfrm flipV="1">
            <a:off x="8353341" y="399159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6F142BE-9675-7D40-9173-C292142102B8}"/>
              </a:ext>
            </a:extLst>
          </p:cNvPr>
          <p:cNvSpPr/>
          <p:nvPr/>
        </p:nvSpPr>
        <p:spPr>
          <a:xfrm flipV="1">
            <a:off x="8353341" y="504615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26060A7-CAF9-A64E-961B-E4A5C62579ED}"/>
              </a:ext>
            </a:extLst>
          </p:cNvPr>
          <p:cNvSpPr/>
          <p:nvPr/>
        </p:nvSpPr>
        <p:spPr>
          <a:xfrm flipV="1">
            <a:off x="8353341" y="525706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39EE68A-34EF-8D44-A28A-3EF4BCEDE727}"/>
              </a:ext>
            </a:extLst>
          </p:cNvPr>
          <p:cNvSpPr/>
          <p:nvPr/>
        </p:nvSpPr>
        <p:spPr>
          <a:xfrm flipV="1">
            <a:off x="8724692" y="335273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7FE396BD-A213-9E4E-A727-A1BAAD2D8742}"/>
              </a:ext>
            </a:extLst>
          </p:cNvPr>
          <p:cNvSpPr/>
          <p:nvPr/>
        </p:nvSpPr>
        <p:spPr>
          <a:xfrm flipV="1">
            <a:off x="8724692" y="356364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70C6D197-217D-B549-AB03-2C4B819AD7D9}"/>
              </a:ext>
            </a:extLst>
          </p:cNvPr>
          <p:cNvSpPr/>
          <p:nvPr/>
        </p:nvSpPr>
        <p:spPr>
          <a:xfrm flipV="1">
            <a:off x="8716554" y="4196387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759C4550-9986-E34E-9A57-1DEAC688950E}"/>
              </a:ext>
            </a:extLst>
          </p:cNvPr>
          <p:cNvSpPr/>
          <p:nvPr/>
        </p:nvSpPr>
        <p:spPr>
          <a:xfrm flipV="1">
            <a:off x="8716554" y="440730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6C08FE75-8DA7-1E4F-8C0D-631DD17195B9}"/>
              </a:ext>
            </a:extLst>
          </p:cNvPr>
          <p:cNvSpPr/>
          <p:nvPr/>
        </p:nvSpPr>
        <p:spPr>
          <a:xfrm flipV="1">
            <a:off x="8716554" y="461821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7AE05733-B7AC-C540-A1A0-FC68D93B7F7C}"/>
              </a:ext>
            </a:extLst>
          </p:cNvPr>
          <p:cNvSpPr/>
          <p:nvPr/>
        </p:nvSpPr>
        <p:spPr>
          <a:xfrm flipV="1">
            <a:off x="8716554" y="482912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F4AFEC84-D4F9-5D47-A5CD-994FB5463AC9}"/>
              </a:ext>
            </a:extLst>
          </p:cNvPr>
          <p:cNvSpPr/>
          <p:nvPr/>
        </p:nvSpPr>
        <p:spPr>
          <a:xfrm flipV="1">
            <a:off x="8716554" y="377456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DF47BF91-2C86-5347-84C2-7962DBA05A7B}"/>
              </a:ext>
            </a:extLst>
          </p:cNvPr>
          <p:cNvSpPr/>
          <p:nvPr/>
        </p:nvSpPr>
        <p:spPr>
          <a:xfrm flipV="1">
            <a:off x="8716554" y="398547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C5A4DF95-6A49-8348-8EFC-925B4759DB67}"/>
              </a:ext>
            </a:extLst>
          </p:cNvPr>
          <p:cNvSpPr/>
          <p:nvPr/>
        </p:nvSpPr>
        <p:spPr>
          <a:xfrm flipV="1">
            <a:off x="8716554" y="504003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2CE23803-290B-7549-8868-284A5B4B0FA0}"/>
              </a:ext>
            </a:extLst>
          </p:cNvPr>
          <p:cNvSpPr/>
          <p:nvPr/>
        </p:nvSpPr>
        <p:spPr>
          <a:xfrm flipV="1">
            <a:off x="8716554" y="525095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AD148E1D-D6B9-4440-A1A0-C67EF7D9E551}"/>
              </a:ext>
            </a:extLst>
          </p:cNvPr>
          <p:cNvSpPr/>
          <p:nvPr/>
        </p:nvSpPr>
        <p:spPr>
          <a:xfrm flipV="1">
            <a:off x="9087905" y="334661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9ACA4319-D94A-4549-97F6-10723946CBED}"/>
              </a:ext>
            </a:extLst>
          </p:cNvPr>
          <p:cNvSpPr/>
          <p:nvPr/>
        </p:nvSpPr>
        <p:spPr>
          <a:xfrm flipV="1">
            <a:off x="9087905" y="355753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2F340C4-D6F6-2045-8520-95623005E365}"/>
              </a:ext>
            </a:extLst>
          </p:cNvPr>
          <p:cNvSpPr/>
          <p:nvPr/>
        </p:nvSpPr>
        <p:spPr>
          <a:xfrm flipV="1">
            <a:off x="9079767" y="419027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DBC662FB-1754-8A41-B5A5-90707B2AF309}"/>
              </a:ext>
            </a:extLst>
          </p:cNvPr>
          <p:cNvSpPr/>
          <p:nvPr/>
        </p:nvSpPr>
        <p:spPr>
          <a:xfrm flipV="1">
            <a:off x="9079767" y="440118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A7E32EC9-4B25-EB4E-8E12-BBEC2DD2DC8F}"/>
              </a:ext>
            </a:extLst>
          </p:cNvPr>
          <p:cNvSpPr/>
          <p:nvPr/>
        </p:nvSpPr>
        <p:spPr>
          <a:xfrm flipV="1">
            <a:off x="9079767" y="461209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6F800C2E-61D1-A042-B41A-FDA4EED67C67}"/>
              </a:ext>
            </a:extLst>
          </p:cNvPr>
          <p:cNvSpPr/>
          <p:nvPr/>
        </p:nvSpPr>
        <p:spPr>
          <a:xfrm flipV="1">
            <a:off x="9079767" y="482301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DE67DE5-D1E7-7B43-A76C-2FCE8EB5F09C}"/>
              </a:ext>
            </a:extLst>
          </p:cNvPr>
          <p:cNvSpPr/>
          <p:nvPr/>
        </p:nvSpPr>
        <p:spPr>
          <a:xfrm flipV="1">
            <a:off x="9079767" y="376844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4D52BE3C-82D7-4B48-9D96-7EE82CD77E0D}"/>
              </a:ext>
            </a:extLst>
          </p:cNvPr>
          <p:cNvSpPr/>
          <p:nvPr/>
        </p:nvSpPr>
        <p:spPr>
          <a:xfrm flipV="1">
            <a:off x="9079767" y="3979358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0E7C37CA-DF8D-E24C-BB6E-B0D7E975D3E9}"/>
              </a:ext>
            </a:extLst>
          </p:cNvPr>
          <p:cNvSpPr/>
          <p:nvPr/>
        </p:nvSpPr>
        <p:spPr>
          <a:xfrm flipV="1">
            <a:off x="9079767" y="503392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E188E6A8-7B6C-E845-B0DD-2BB6C4EE4848}"/>
              </a:ext>
            </a:extLst>
          </p:cNvPr>
          <p:cNvSpPr/>
          <p:nvPr/>
        </p:nvSpPr>
        <p:spPr>
          <a:xfrm flipV="1">
            <a:off x="9079767" y="524483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B50BC51-9BCC-1E4D-A2C0-79F476F4FB8A}"/>
              </a:ext>
            </a:extLst>
          </p:cNvPr>
          <p:cNvSpPr/>
          <p:nvPr/>
        </p:nvSpPr>
        <p:spPr>
          <a:xfrm flipV="1">
            <a:off x="9451118" y="334050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B6A40B8-8066-C84C-B2DB-D01BED98511A}"/>
              </a:ext>
            </a:extLst>
          </p:cNvPr>
          <p:cNvSpPr/>
          <p:nvPr/>
        </p:nvSpPr>
        <p:spPr>
          <a:xfrm flipV="1">
            <a:off x="9451118" y="355141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BF19EE4C-5048-1446-9508-FD883DD1E1A1}"/>
              </a:ext>
            </a:extLst>
          </p:cNvPr>
          <p:cNvSpPr/>
          <p:nvPr/>
        </p:nvSpPr>
        <p:spPr>
          <a:xfrm flipV="1">
            <a:off x="9442980" y="418415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101DF749-4B03-AB42-9CC8-52283EAE2597}"/>
              </a:ext>
            </a:extLst>
          </p:cNvPr>
          <p:cNvSpPr/>
          <p:nvPr/>
        </p:nvSpPr>
        <p:spPr>
          <a:xfrm flipV="1">
            <a:off x="9442980" y="439506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761708F2-D0D6-F748-A28A-E63975F12A21}"/>
              </a:ext>
            </a:extLst>
          </p:cNvPr>
          <p:cNvSpPr/>
          <p:nvPr/>
        </p:nvSpPr>
        <p:spPr>
          <a:xfrm flipV="1">
            <a:off x="9442980" y="460598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DF6CEABA-A1A9-2943-BE2A-5A9B90FE714E}"/>
              </a:ext>
            </a:extLst>
          </p:cNvPr>
          <p:cNvSpPr/>
          <p:nvPr/>
        </p:nvSpPr>
        <p:spPr>
          <a:xfrm flipV="1">
            <a:off x="9442980" y="481689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AEFA4A06-4AF1-154D-842D-0A52E301B7EF}"/>
              </a:ext>
            </a:extLst>
          </p:cNvPr>
          <p:cNvSpPr/>
          <p:nvPr/>
        </p:nvSpPr>
        <p:spPr>
          <a:xfrm flipV="1">
            <a:off x="9442980" y="3762329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AC32EC71-832A-9C44-AD77-9087471411ED}"/>
              </a:ext>
            </a:extLst>
          </p:cNvPr>
          <p:cNvSpPr/>
          <p:nvPr/>
        </p:nvSpPr>
        <p:spPr>
          <a:xfrm flipV="1">
            <a:off x="9442980" y="397324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DC8429AE-D8BF-7B46-A6B7-E1AC94A66F89}"/>
              </a:ext>
            </a:extLst>
          </p:cNvPr>
          <p:cNvSpPr/>
          <p:nvPr/>
        </p:nvSpPr>
        <p:spPr>
          <a:xfrm flipV="1">
            <a:off x="9442980" y="502780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28885FC1-83F4-4F44-8940-C61991E5E605}"/>
              </a:ext>
            </a:extLst>
          </p:cNvPr>
          <p:cNvSpPr/>
          <p:nvPr/>
        </p:nvSpPr>
        <p:spPr>
          <a:xfrm flipV="1">
            <a:off x="9442980" y="523871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183AA419-0147-BC4B-AF27-70BB4267BA2F}"/>
              </a:ext>
            </a:extLst>
          </p:cNvPr>
          <p:cNvSpPr/>
          <p:nvPr/>
        </p:nvSpPr>
        <p:spPr>
          <a:xfrm flipV="1">
            <a:off x="9840212" y="334382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BE496E38-8595-BB47-88C2-98FD1DE6BBFA}"/>
              </a:ext>
            </a:extLst>
          </p:cNvPr>
          <p:cNvSpPr/>
          <p:nvPr/>
        </p:nvSpPr>
        <p:spPr>
          <a:xfrm flipV="1">
            <a:off x="9840212" y="3554738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92EE3409-FEA4-A647-96AD-5479F3E8B1C1}"/>
              </a:ext>
            </a:extLst>
          </p:cNvPr>
          <p:cNvSpPr/>
          <p:nvPr/>
        </p:nvSpPr>
        <p:spPr>
          <a:xfrm flipV="1">
            <a:off x="9832074" y="418747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8B490A97-FD44-BB42-B3D6-5077F14C6E6E}"/>
              </a:ext>
            </a:extLst>
          </p:cNvPr>
          <p:cNvSpPr/>
          <p:nvPr/>
        </p:nvSpPr>
        <p:spPr>
          <a:xfrm flipV="1">
            <a:off x="9832074" y="439839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22EB1154-40E1-E245-8D29-E3425B0D76D0}"/>
              </a:ext>
            </a:extLst>
          </p:cNvPr>
          <p:cNvSpPr/>
          <p:nvPr/>
        </p:nvSpPr>
        <p:spPr>
          <a:xfrm flipV="1">
            <a:off x="9832074" y="460930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E55787A2-465A-7B44-B9C5-51A878780875}"/>
              </a:ext>
            </a:extLst>
          </p:cNvPr>
          <p:cNvSpPr/>
          <p:nvPr/>
        </p:nvSpPr>
        <p:spPr>
          <a:xfrm flipV="1">
            <a:off x="9832074" y="4820216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C7274E1E-AE79-1E40-BCDE-405651BC49F9}"/>
              </a:ext>
            </a:extLst>
          </p:cNvPr>
          <p:cNvSpPr/>
          <p:nvPr/>
        </p:nvSpPr>
        <p:spPr>
          <a:xfrm flipV="1">
            <a:off x="9832074" y="376565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668B3CD9-4409-B049-B464-F7A487FC9014}"/>
              </a:ext>
            </a:extLst>
          </p:cNvPr>
          <p:cNvSpPr/>
          <p:nvPr/>
        </p:nvSpPr>
        <p:spPr>
          <a:xfrm flipV="1">
            <a:off x="9832074" y="397656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E55C5485-8A09-9C4D-A5AA-E4348B60B5AD}"/>
              </a:ext>
            </a:extLst>
          </p:cNvPr>
          <p:cNvSpPr/>
          <p:nvPr/>
        </p:nvSpPr>
        <p:spPr>
          <a:xfrm flipV="1">
            <a:off x="9832074" y="5031129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334BD6-F1D4-1345-935A-9BCEAF32D534}"/>
              </a:ext>
            </a:extLst>
          </p:cNvPr>
          <p:cNvSpPr/>
          <p:nvPr/>
        </p:nvSpPr>
        <p:spPr>
          <a:xfrm flipV="1">
            <a:off x="9832074" y="524204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D05C798F-DB85-5343-898A-472A854C91B3}"/>
              </a:ext>
            </a:extLst>
          </p:cNvPr>
          <p:cNvSpPr/>
          <p:nvPr/>
        </p:nvSpPr>
        <p:spPr>
          <a:xfrm flipV="1">
            <a:off x="10203425" y="3337709"/>
            <a:ext cx="291657" cy="1544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2B445FF0-A355-794D-9D0E-650D1FB51FCC}"/>
              </a:ext>
            </a:extLst>
          </p:cNvPr>
          <p:cNvSpPr/>
          <p:nvPr/>
        </p:nvSpPr>
        <p:spPr>
          <a:xfrm flipV="1">
            <a:off x="10203425" y="3548622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BE907FF3-1829-964E-95FA-0363A78CA9A6}"/>
              </a:ext>
            </a:extLst>
          </p:cNvPr>
          <p:cNvSpPr/>
          <p:nvPr/>
        </p:nvSpPr>
        <p:spPr>
          <a:xfrm flipV="1">
            <a:off x="10195287" y="4181361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25B691B3-E055-8D4E-80B2-BC9F4E43FA4A}"/>
              </a:ext>
            </a:extLst>
          </p:cNvPr>
          <p:cNvSpPr/>
          <p:nvPr/>
        </p:nvSpPr>
        <p:spPr>
          <a:xfrm flipV="1">
            <a:off x="10195287" y="4392274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D077351F-A651-894B-9C1C-DDFD058BF9C6}"/>
              </a:ext>
            </a:extLst>
          </p:cNvPr>
          <p:cNvSpPr/>
          <p:nvPr/>
        </p:nvSpPr>
        <p:spPr>
          <a:xfrm flipV="1">
            <a:off x="10195287" y="4603187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F4C1AB78-4553-2241-ACF0-46320B7C935B}"/>
              </a:ext>
            </a:extLst>
          </p:cNvPr>
          <p:cNvSpPr/>
          <p:nvPr/>
        </p:nvSpPr>
        <p:spPr>
          <a:xfrm flipV="1">
            <a:off x="10195287" y="4814100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10102865-1078-DC4E-851E-7F432A760C84}"/>
              </a:ext>
            </a:extLst>
          </p:cNvPr>
          <p:cNvSpPr/>
          <p:nvPr/>
        </p:nvSpPr>
        <p:spPr>
          <a:xfrm flipV="1">
            <a:off x="10195287" y="375953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5CFB2FEF-4087-434D-9E08-B25B3982E82D}"/>
              </a:ext>
            </a:extLst>
          </p:cNvPr>
          <p:cNvSpPr/>
          <p:nvPr/>
        </p:nvSpPr>
        <p:spPr>
          <a:xfrm flipV="1">
            <a:off x="10195287" y="3970448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F384FA14-D26F-944A-B910-9C41E89713A7}"/>
              </a:ext>
            </a:extLst>
          </p:cNvPr>
          <p:cNvSpPr/>
          <p:nvPr/>
        </p:nvSpPr>
        <p:spPr>
          <a:xfrm flipV="1">
            <a:off x="10195287" y="5025013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B5B8997E-2BEA-2646-93DB-3CDEE22822D1}"/>
              </a:ext>
            </a:extLst>
          </p:cNvPr>
          <p:cNvSpPr/>
          <p:nvPr/>
        </p:nvSpPr>
        <p:spPr>
          <a:xfrm flipV="1">
            <a:off x="10195287" y="5235925"/>
            <a:ext cx="291657" cy="1544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95" name="Left Brace 194">
            <a:extLst>
              <a:ext uri="{FF2B5EF4-FFF2-40B4-BE49-F238E27FC236}">
                <a16:creationId xmlns:a16="http://schemas.microsoft.com/office/drawing/2014/main" id="{42209715-A738-3E46-AB25-17C12F693FA4}"/>
              </a:ext>
            </a:extLst>
          </p:cNvPr>
          <p:cNvSpPr/>
          <p:nvPr/>
        </p:nvSpPr>
        <p:spPr>
          <a:xfrm rot="16200000">
            <a:off x="8470334" y="3934392"/>
            <a:ext cx="508717" cy="35636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EB0D2A3-CE48-C142-9296-B6FC82B6492C}"/>
              </a:ext>
            </a:extLst>
          </p:cNvPr>
          <p:cNvSpPr txBox="1"/>
          <p:nvPr/>
        </p:nvSpPr>
        <p:spPr>
          <a:xfrm>
            <a:off x="6826825" y="6010797"/>
            <a:ext cx="377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dirty="0"/>
              <a:t>10 fold cross validation for hyperparameters tuning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6C4B04-847D-6545-BBBD-E08799A0E084}"/>
              </a:ext>
            </a:extLst>
          </p:cNvPr>
          <p:cNvSpPr txBox="1"/>
          <p:nvPr/>
        </p:nvSpPr>
        <p:spPr>
          <a:xfrm>
            <a:off x="4063981" y="1335808"/>
            <a:ext cx="22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Final model evaluation</a:t>
            </a:r>
            <a:endParaRPr lang="en-RU" dirty="0"/>
          </a:p>
        </p:txBody>
      </p:sp>
      <p:sp>
        <p:nvSpPr>
          <p:cNvPr id="199" name="Right Arrow 198">
            <a:extLst>
              <a:ext uri="{FF2B5EF4-FFF2-40B4-BE49-F238E27FC236}">
                <a16:creationId xmlns:a16="http://schemas.microsoft.com/office/drawing/2014/main" id="{A23C40DC-004A-434C-8184-8F85CD3804E0}"/>
              </a:ext>
            </a:extLst>
          </p:cNvPr>
          <p:cNvSpPr/>
          <p:nvPr/>
        </p:nvSpPr>
        <p:spPr>
          <a:xfrm rot="12457082">
            <a:off x="6236991" y="2592317"/>
            <a:ext cx="978408" cy="484632"/>
          </a:xfrm>
          <a:prstGeom prst="rightArrow">
            <a:avLst>
              <a:gd name="adj1" fmla="val 50000"/>
              <a:gd name="adj2" fmla="val 744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2142AFC-C01E-1A48-BC3C-7B5F5C0A6774}"/>
              </a:ext>
            </a:extLst>
          </p:cNvPr>
          <p:cNvSpPr txBox="1"/>
          <p:nvPr/>
        </p:nvSpPr>
        <p:spPr>
          <a:xfrm>
            <a:off x="6105365" y="2115563"/>
            <a:ext cx="22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Trained </a:t>
            </a:r>
          </a:p>
          <a:p>
            <a:pPr algn="ctr"/>
            <a:r>
              <a:rPr lang="en-GB" dirty="0"/>
              <a:t>model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16134605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5_Colored Theme">
      <a:dk1>
        <a:srgbClr val="0C0C0C"/>
      </a:dk1>
      <a:lt1>
        <a:srgbClr val="FFFFFF"/>
      </a:lt1>
      <a:dk2>
        <a:srgbClr val="000000"/>
      </a:dk2>
      <a:lt2>
        <a:srgbClr val="FFFFFF"/>
      </a:lt2>
      <a:accent1>
        <a:srgbClr val="006387"/>
      </a:accent1>
      <a:accent2>
        <a:srgbClr val="FFC000"/>
      </a:accent2>
      <a:accent3>
        <a:srgbClr val="EE3C2E"/>
      </a:accent3>
      <a:accent4>
        <a:srgbClr val="92D050"/>
      </a:accent4>
      <a:accent5>
        <a:srgbClr val="40AFFF"/>
      </a:accent5>
      <a:accent6>
        <a:srgbClr val="8238BA"/>
      </a:accent6>
      <a:hlink>
        <a:srgbClr val="0066CC"/>
      </a:hlink>
      <a:folHlink>
        <a:srgbClr val="29B5E5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1096</Words>
  <Application>Microsoft Macintosh PowerPoint</Application>
  <PresentationFormat>Widescreen</PresentationFormat>
  <Paragraphs>339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DAGGERSQUARE</vt:lpstr>
      <vt:lpstr>FontAwesome</vt:lpstr>
      <vt:lpstr>Helvetica</vt:lpstr>
      <vt:lpstr>Times</vt:lpstr>
      <vt:lpstr>Times New Roman</vt:lpstr>
      <vt:lpstr>2_Custom Design</vt:lpstr>
      <vt:lpstr>PowerPoint Presentation</vt:lpstr>
      <vt:lpstr>Outline</vt:lpstr>
      <vt:lpstr>1. Project motivation</vt:lpstr>
      <vt:lpstr>1. Critical materials</vt:lpstr>
      <vt:lpstr>1. Computational search</vt:lpstr>
      <vt:lpstr>2. Related works</vt:lpstr>
      <vt:lpstr>3.1 Dataset details</vt:lpstr>
      <vt:lpstr>3.2 Dataset preprocessing</vt:lpstr>
      <vt:lpstr>3.2 Models Validation</vt:lpstr>
      <vt:lpstr>4.1 Kernel Ridge Regression</vt:lpstr>
      <vt:lpstr>4.2 Random Forest Regressor</vt:lpstr>
      <vt:lpstr>4.2 Random Forest Regressor</vt:lpstr>
      <vt:lpstr>4.3 XGBoost</vt:lpstr>
      <vt:lpstr>4.3 XGBoost</vt:lpstr>
      <vt:lpstr>4.4 LightGBM</vt:lpstr>
      <vt:lpstr>4.5 CatBoost</vt:lpstr>
      <vt:lpstr>4.6 Models Stacking</vt:lpstr>
      <vt:lpstr>5. Feature Importance</vt:lpstr>
      <vt:lpstr>5. Summary of the best models</vt:lpstr>
      <vt:lpstr>5. Futher steps</vt:lpstr>
      <vt:lpstr>Meet Our wonderful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Волков</dc:creator>
  <cp:lastModifiedBy>Дмитрий Волков</cp:lastModifiedBy>
  <cp:revision>275</cp:revision>
  <dcterms:created xsi:type="dcterms:W3CDTF">2019-11-14T18:50:44Z</dcterms:created>
  <dcterms:modified xsi:type="dcterms:W3CDTF">2020-10-22T05:40:44Z</dcterms:modified>
</cp:coreProperties>
</file>